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8" r:id="rId6"/>
    <p:sldId id="269" r:id="rId7"/>
    <p:sldId id="260" r:id="rId8"/>
    <p:sldId id="261" r:id="rId9"/>
    <p:sldId id="262" r:id="rId10"/>
    <p:sldId id="263" r:id="rId11"/>
    <p:sldId id="264" r:id="rId12"/>
    <p:sldId id="265" r:id="rId13"/>
    <p:sldId id="267" r:id="rId14"/>
    <p:sldId id="266"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00" d="100"/>
          <a:sy n="100" d="100"/>
        </p:scale>
        <p:origin x="-86"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6CB6B2-2891-4ABB-9F27-88C739075A3B}" type="datetimeFigureOut">
              <a:rPr lang="en-IN" smtClean="0"/>
              <a:t>06-01-2021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C2DCD7-9B0D-4ACD-9E9D-1478925CD311}"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8737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EC6CB6B2-2891-4ABB-9F27-88C739075A3B}" type="datetimeFigureOut">
              <a:rPr lang="en-IN" smtClean="0"/>
              <a:t>06-01-2021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C2DCD7-9B0D-4ACD-9E9D-1478925CD311}" type="slidenum">
              <a:rPr lang="en-IN" smtClean="0"/>
              <a:t>‹#›</a:t>
            </a:fld>
            <a:endParaRPr lang="en-IN"/>
          </a:p>
        </p:txBody>
      </p:sp>
    </p:spTree>
    <p:extLst>
      <p:ext uri="{BB962C8B-B14F-4D97-AF65-F5344CB8AC3E}">
        <p14:creationId xmlns:p14="http://schemas.microsoft.com/office/powerpoint/2010/main" val="2554737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6CB6B2-2891-4ABB-9F27-88C739075A3B}" type="datetimeFigureOut">
              <a:rPr lang="en-IN" smtClean="0"/>
              <a:t>06-01-2021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C2DCD7-9B0D-4ACD-9E9D-1478925CD311}" type="slidenum">
              <a:rPr lang="en-IN" smtClean="0"/>
              <a:t>‹#›</a:t>
            </a:fld>
            <a:endParaRPr lang="en-IN"/>
          </a:p>
        </p:txBody>
      </p:sp>
    </p:spTree>
    <p:extLst>
      <p:ext uri="{BB962C8B-B14F-4D97-AF65-F5344CB8AC3E}">
        <p14:creationId xmlns:p14="http://schemas.microsoft.com/office/powerpoint/2010/main" val="2661089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6CB6B2-2891-4ABB-9F27-88C739075A3B}" type="datetimeFigureOut">
              <a:rPr lang="en-IN" smtClean="0"/>
              <a:t>06-01-2021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C2DCD7-9B0D-4ACD-9E9D-1478925CD311}"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564377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6CB6B2-2891-4ABB-9F27-88C739075A3B}" type="datetimeFigureOut">
              <a:rPr lang="en-IN" smtClean="0"/>
              <a:t>06-01-2021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C2DCD7-9B0D-4ACD-9E9D-1478925CD311}" type="slidenum">
              <a:rPr lang="en-IN" smtClean="0"/>
              <a:t>‹#›</a:t>
            </a:fld>
            <a:endParaRPr lang="en-IN"/>
          </a:p>
        </p:txBody>
      </p:sp>
    </p:spTree>
    <p:extLst>
      <p:ext uri="{BB962C8B-B14F-4D97-AF65-F5344CB8AC3E}">
        <p14:creationId xmlns:p14="http://schemas.microsoft.com/office/powerpoint/2010/main" val="3385240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6CB6B2-2891-4ABB-9F27-88C739075A3B}" type="datetimeFigureOut">
              <a:rPr lang="en-IN" smtClean="0"/>
              <a:t>06-01-2021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C2DCD7-9B0D-4ACD-9E9D-1478925CD311}"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221970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6CB6B2-2891-4ABB-9F27-88C739075A3B}" type="datetimeFigureOut">
              <a:rPr lang="en-IN" smtClean="0"/>
              <a:t>06-01-2021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C2DCD7-9B0D-4ACD-9E9D-1478925CD311}" type="slidenum">
              <a:rPr lang="en-IN" smtClean="0"/>
              <a:t>‹#›</a:t>
            </a:fld>
            <a:endParaRPr lang="en-IN"/>
          </a:p>
        </p:txBody>
      </p:sp>
    </p:spTree>
    <p:extLst>
      <p:ext uri="{BB962C8B-B14F-4D97-AF65-F5344CB8AC3E}">
        <p14:creationId xmlns:p14="http://schemas.microsoft.com/office/powerpoint/2010/main" val="42873243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6CB6B2-2891-4ABB-9F27-88C739075A3B}" type="datetimeFigureOut">
              <a:rPr lang="en-IN" smtClean="0"/>
              <a:t>06-01-2021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C2DCD7-9B0D-4ACD-9E9D-1478925CD311}" type="slidenum">
              <a:rPr lang="en-IN" smtClean="0"/>
              <a:t>‹#›</a:t>
            </a:fld>
            <a:endParaRPr lang="en-IN"/>
          </a:p>
        </p:txBody>
      </p:sp>
    </p:spTree>
    <p:extLst>
      <p:ext uri="{BB962C8B-B14F-4D97-AF65-F5344CB8AC3E}">
        <p14:creationId xmlns:p14="http://schemas.microsoft.com/office/powerpoint/2010/main" val="1519889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6CB6B2-2891-4ABB-9F27-88C739075A3B}" type="datetimeFigureOut">
              <a:rPr lang="en-IN" smtClean="0"/>
              <a:t>06-01-2021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C2DCD7-9B0D-4ACD-9E9D-1478925CD311}" type="slidenum">
              <a:rPr lang="en-IN" smtClean="0"/>
              <a:t>‹#›</a:t>
            </a:fld>
            <a:endParaRPr lang="en-IN"/>
          </a:p>
        </p:txBody>
      </p:sp>
    </p:spTree>
    <p:extLst>
      <p:ext uri="{BB962C8B-B14F-4D97-AF65-F5344CB8AC3E}">
        <p14:creationId xmlns:p14="http://schemas.microsoft.com/office/powerpoint/2010/main" val="498415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6CB6B2-2891-4ABB-9F27-88C739075A3B}" type="datetimeFigureOut">
              <a:rPr lang="en-IN" smtClean="0"/>
              <a:t>06-01-2021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C2DCD7-9B0D-4ACD-9E9D-1478925CD311}" type="slidenum">
              <a:rPr lang="en-IN" smtClean="0"/>
              <a:t>‹#›</a:t>
            </a:fld>
            <a:endParaRPr lang="en-IN"/>
          </a:p>
        </p:txBody>
      </p:sp>
    </p:spTree>
    <p:extLst>
      <p:ext uri="{BB962C8B-B14F-4D97-AF65-F5344CB8AC3E}">
        <p14:creationId xmlns:p14="http://schemas.microsoft.com/office/powerpoint/2010/main" val="2733873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6CB6B2-2891-4ABB-9F27-88C739075A3B}" type="datetimeFigureOut">
              <a:rPr lang="en-IN" smtClean="0"/>
              <a:t>06-01-2021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C2DCD7-9B0D-4ACD-9E9D-1478925CD311}" type="slidenum">
              <a:rPr lang="en-IN" smtClean="0"/>
              <a:t>‹#›</a:t>
            </a:fld>
            <a:endParaRPr lang="en-IN"/>
          </a:p>
        </p:txBody>
      </p:sp>
    </p:spTree>
    <p:extLst>
      <p:ext uri="{BB962C8B-B14F-4D97-AF65-F5344CB8AC3E}">
        <p14:creationId xmlns:p14="http://schemas.microsoft.com/office/powerpoint/2010/main" val="1084087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6CB6B2-2891-4ABB-9F27-88C739075A3B}" type="datetimeFigureOut">
              <a:rPr lang="en-IN" smtClean="0"/>
              <a:t>06-01-2021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C2DCD7-9B0D-4ACD-9E9D-1478925CD311}" type="slidenum">
              <a:rPr lang="en-IN" smtClean="0"/>
              <a:t>‹#›</a:t>
            </a:fld>
            <a:endParaRPr lang="en-IN"/>
          </a:p>
        </p:txBody>
      </p:sp>
    </p:spTree>
    <p:extLst>
      <p:ext uri="{BB962C8B-B14F-4D97-AF65-F5344CB8AC3E}">
        <p14:creationId xmlns:p14="http://schemas.microsoft.com/office/powerpoint/2010/main" val="951618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6CB6B2-2891-4ABB-9F27-88C739075A3B}" type="datetimeFigureOut">
              <a:rPr lang="en-IN" smtClean="0"/>
              <a:t>06-01-2021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C2DCD7-9B0D-4ACD-9E9D-1478925CD311}" type="slidenum">
              <a:rPr lang="en-IN" smtClean="0"/>
              <a:t>‹#›</a:t>
            </a:fld>
            <a:endParaRPr lang="en-IN"/>
          </a:p>
        </p:txBody>
      </p:sp>
    </p:spTree>
    <p:extLst>
      <p:ext uri="{BB962C8B-B14F-4D97-AF65-F5344CB8AC3E}">
        <p14:creationId xmlns:p14="http://schemas.microsoft.com/office/powerpoint/2010/main" val="301694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6CB6B2-2891-4ABB-9F27-88C739075A3B}" type="datetimeFigureOut">
              <a:rPr lang="en-IN" smtClean="0"/>
              <a:t>06-01-2021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C2DCD7-9B0D-4ACD-9E9D-1478925CD311}" type="slidenum">
              <a:rPr lang="en-IN" smtClean="0"/>
              <a:t>‹#›</a:t>
            </a:fld>
            <a:endParaRPr lang="en-IN"/>
          </a:p>
        </p:txBody>
      </p:sp>
    </p:spTree>
    <p:extLst>
      <p:ext uri="{BB962C8B-B14F-4D97-AF65-F5344CB8AC3E}">
        <p14:creationId xmlns:p14="http://schemas.microsoft.com/office/powerpoint/2010/main" val="1386001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6CB6B2-2891-4ABB-9F27-88C739075A3B}" type="datetimeFigureOut">
              <a:rPr lang="en-IN" smtClean="0"/>
              <a:t>06-01-2021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FC2DCD7-9B0D-4ACD-9E9D-1478925CD311}" type="slidenum">
              <a:rPr lang="en-IN" smtClean="0"/>
              <a:t>‹#›</a:t>
            </a:fld>
            <a:endParaRPr lang="en-IN"/>
          </a:p>
        </p:txBody>
      </p:sp>
    </p:spTree>
    <p:extLst>
      <p:ext uri="{BB962C8B-B14F-4D97-AF65-F5344CB8AC3E}">
        <p14:creationId xmlns:p14="http://schemas.microsoft.com/office/powerpoint/2010/main" val="821687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6CB6B2-2891-4ABB-9F27-88C739075A3B}" type="datetimeFigureOut">
              <a:rPr lang="en-IN" smtClean="0"/>
              <a:t>06-01-2021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C2DCD7-9B0D-4ACD-9E9D-1478925CD311}" type="slidenum">
              <a:rPr lang="en-IN" smtClean="0"/>
              <a:t>‹#›</a:t>
            </a:fld>
            <a:endParaRPr lang="en-IN"/>
          </a:p>
        </p:txBody>
      </p:sp>
    </p:spTree>
    <p:extLst>
      <p:ext uri="{BB962C8B-B14F-4D97-AF65-F5344CB8AC3E}">
        <p14:creationId xmlns:p14="http://schemas.microsoft.com/office/powerpoint/2010/main" val="2812835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6CB6B2-2891-4ABB-9F27-88C739075A3B}" type="datetimeFigureOut">
              <a:rPr lang="en-IN" smtClean="0"/>
              <a:t>06-01-2021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C2DCD7-9B0D-4ACD-9E9D-1478925CD311}" type="slidenum">
              <a:rPr lang="en-IN" smtClean="0"/>
              <a:t>‹#›</a:t>
            </a:fld>
            <a:endParaRPr lang="en-IN"/>
          </a:p>
        </p:txBody>
      </p:sp>
    </p:spTree>
    <p:extLst>
      <p:ext uri="{BB962C8B-B14F-4D97-AF65-F5344CB8AC3E}">
        <p14:creationId xmlns:p14="http://schemas.microsoft.com/office/powerpoint/2010/main" val="824896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EC6CB6B2-2891-4ABB-9F27-88C739075A3B}" type="datetimeFigureOut">
              <a:rPr lang="en-IN" smtClean="0"/>
              <a:t>06-01-2021</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9FC2DCD7-9B0D-4ACD-9E9D-1478925CD311}" type="slidenum">
              <a:rPr lang="en-IN" smtClean="0"/>
              <a:t>‹#›</a:t>
            </a:fld>
            <a:endParaRPr lang="en-IN"/>
          </a:p>
        </p:txBody>
      </p:sp>
    </p:spTree>
    <p:extLst>
      <p:ext uri="{BB962C8B-B14F-4D97-AF65-F5344CB8AC3E}">
        <p14:creationId xmlns:p14="http://schemas.microsoft.com/office/powerpoint/2010/main" val="340438644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1D0E-CAFE-44A1-B1BF-788D16743869}"/>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ADEFDB9B-2004-439F-AD1A-2F0A0BA709BB}"/>
              </a:ext>
            </a:extLst>
          </p:cNvPr>
          <p:cNvSpPr>
            <a:spLocks noGrp="1"/>
          </p:cNvSpPr>
          <p:nvPr>
            <p:ph type="subTitle" idx="1"/>
          </p:nvPr>
        </p:nvSpPr>
        <p:spPr/>
        <p:txBody>
          <a:bodyPr/>
          <a:lstStyle/>
          <a:p>
            <a:endParaRPr lang="en-IN" dirty="0"/>
          </a:p>
        </p:txBody>
      </p:sp>
      <p:pic>
        <p:nvPicPr>
          <p:cNvPr id="5" name="Picture 4" descr="Customer Billing System&#10;">
            <a:extLst>
              <a:ext uri="{FF2B5EF4-FFF2-40B4-BE49-F238E27FC236}">
                <a16:creationId xmlns:a16="http://schemas.microsoft.com/office/drawing/2014/main" id="{04CC7ED9-CDD2-4773-99D1-6F74C41E4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737"/>
            <a:ext cx="12144293" cy="6837616"/>
          </a:xfrm>
          <a:prstGeom prst="rect">
            <a:avLst/>
          </a:prstGeom>
        </p:spPr>
      </p:pic>
      <p:sp>
        <p:nvSpPr>
          <p:cNvPr id="6" name="TextBox 5">
            <a:extLst>
              <a:ext uri="{FF2B5EF4-FFF2-40B4-BE49-F238E27FC236}">
                <a16:creationId xmlns:a16="http://schemas.microsoft.com/office/drawing/2014/main" id="{BDE058E0-C97D-420D-B15C-CC9660EBC00D}"/>
              </a:ext>
            </a:extLst>
          </p:cNvPr>
          <p:cNvSpPr txBox="1"/>
          <p:nvPr/>
        </p:nvSpPr>
        <p:spPr>
          <a:xfrm>
            <a:off x="5210355" y="4151082"/>
            <a:ext cx="8584739" cy="830997"/>
          </a:xfrm>
          <a:prstGeom prst="rect">
            <a:avLst/>
          </a:prstGeom>
          <a:noFill/>
        </p:spPr>
        <p:txBody>
          <a:bodyPr wrap="square" rtlCol="0">
            <a:spAutoFit/>
          </a:bodyPr>
          <a:lstStyle/>
          <a:p>
            <a:r>
              <a:rPr lang="en-US" sz="4800" dirty="0">
                <a:solidFill>
                  <a:schemeClr val="bg1"/>
                </a:solidFill>
              </a:rPr>
              <a:t>Customer Billing System</a:t>
            </a:r>
            <a:endParaRPr lang="en-IN" sz="4800" dirty="0">
              <a:solidFill>
                <a:schemeClr val="bg1"/>
              </a:solidFill>
            </a:endParaRPr>
          </a:p>
        </p:txBody>
      </p:sp>
      <p:sp>
        <p:nvSpPr>
          <p:cNvPr id="7" name="TextBox 6">
            <a:extLst>
              <a:ext uri="{FF2B5EF4-FFF2-40B4-BE49-F238E27FC236}">
                <a16:creationId xmlns:a16="http://schemas.microsoft.com/office/drawing/2014/main" id="{4F404439-FEED-4E90-A6F8-67EB09CD6BAB}"/>
              </a:ext>
            </a:extLst>
          </p:cNvPr>
          <p:cNvSpPr txBox="1"/>
          <p:nvPr/>
        </p:nvSpPr>
        <p:spPr>
          <a:xfrm>
            <a:off x="7769224" y="5236235"/>
            <a:ext cx="4048965" cy="1200329"/>
          </a:xfrm>
          <a:prstGeom prst="rect">
            <a:avLst/>
          </a:prstGeom>
          <a:noFill/>
        </p:spPr>
        <p:txBody>
          <a:bodyPr wrap="square" rtlCol="0">
            <a:spAutoFit/>
          </a:bodyPr>
          <a:lstStyle/>
          <a:p>
            <a:r>
              <a:rPr lang="en-US" dirty="0">
                <a:solidFill>
                  <a:srgbClr val="002060"/>
                </a:solidFill>
              </a:rPr>
              <a:t>Presented By :</a:t>
            </a:r>
          </a:p>
          <a:p>
            <a:endParaRPr lang="en-US" dirty="0">
              <a:solidFill>
                <a:srgbClr val="002060"/>
              </a:solidFill>
            </a:endParaRPr>
          </a:p>
          <a:p>
            <a:r>
              <a:rPr lang="en-US" dirty="0" err="1">
                <a:solidFill>
                  <a:srgbClr val="002060"/>
                </a:solidFill>
              </a:rPr>
              <a:t>Faizan</a:t>
            </a:r>
            <a:r>
              <a:rPr lang="en-US" dirty="0">
                <a:solidFill>
                  <a:srgbClr val="002060"/>
                </a:solidFill>
              </a:rPr>
              <a:t> Khan (1AM18MCA01)</a:t>
            </a:r>
          </a:p>
          <a:p>
            <a:r>
              <a:rPr lang="en-US" dirty="0">
                <a:solidFill>
                  <a:srgbClr val="002060"/>
                </a:solidFill>
              </a:rPr>
              <a:t>Keshri Kishor (1AM19MCA74)</a:t>
            </a:r>
            <a:endParaRPr lang="en-IN" dirty="0">
              <a:solidFill>
                <a:srgbClr val="002060"/>
              </a:solidFill>
            </a:endParaRPr>
          </a:p>
        </p:txBody>
      </p:sp>
    </p:spTree>
    <p:extLst>
      <p:ext uri="{BB962C8B-B14F-4D97-AF65-F5344CB8AC3E}">
        <p14:creationId xmlns:p14="http://schemas.microsoft.com/office/powerpoint/2010/main" val="138389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5AF65-4B29-45FB-9612-192C10AF2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34603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4C241-FE91-44A3-AA5F-AC036DE97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95012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76B44-C1BD-4A74-AD2B-B5870EF1A40D}"/>
              </a:ext>
            </a:extLst>
          </p:cNvPr>
          <p:cNvSpPr>
            <a:spLocks noGrp="1"/>
          </p:cNvSpPr>
          <p:nvPr>
            <p:ph type="ctrTitle"/>
          </p:nvPr>
        </p:nvSpPr>
        <p:spPr>
          <a:xfrm>
            <a:off x="684212" y="685800"/>
            <a:ext cx="8001000" cy="1017166"/>
          </a:xfrm>
        </p:spPr>
        <p:txBody>
          <a:bodyPr>
            <a:normAutofit/>
          </a:bodyPr>
          <a:lstStyle/>
          <a:p>
            <a:pPr algn="ctr"/>
            <a:r>
              <a:rPr lang="en-US" sz="3200" i="1" dirty="0">
                <a:solidFill>
                  <a:schemeClr val="bg1"/>
                </a:solidFill>
              </a:rPr>
              <a:t>Submit entry</a:t>
            </a:r>
            <a:endParaRPr lang="en-IN" sz="3200" i="1" dirty="0">
              <a:solidFill>
                <a:schemeClr val="bg1"/>
              </a:solidFill>
            </a:endParaRPr>
          </a:p>
        </p:txBody>
      </p:sp>
      <p:sp>
        <p:nvSpPr>
          <p:cNvPr id="3" name="Subtitle 2">
            <a:extLst>
              <a:ext uri="{FF2B5EF4-FFF2-40B4-BE49-F238E27FC236}">
                <a16:creationId xmlns:a16="http://schemas.microsoft.com/office/drawing/2014/main" id="{4ED7DFC3-70F5-42A2-8B03-FDD8B18EC638}"/>
              </a:ext>
            </a:extLst>
          </p:cNvPr>
          <p:cNvSpPr>
            <a:spLocks noGrp="1"/>
          </p:cNvSpPr>
          <p:nvPr>
            <p:ph type="subTitle" idx="1"/>
          </p:nvPr>
        </p:nvSpPr>
        <p:spPr>
          <a:xfrm>
            <a:off x="684212" y="2617365"/>
            <a:ext cx="6400800" cy="3263318"/>
          </a:xfrm>
        </p:spPr>
        <p:txBody>
          <a:bodyPr>
            <a:normAutofit fontScale="70000" lnSpcReduction="20000"/>
          </a:bodyPr>
          <a:lstStyle/>
          <a:p>
            <a:pPr marL="342900" indent="-342900">
              <a:buFont typeface="Arial" panose="020B0604020202020204" pitchFamily="34" charset="0"/>
              <a:buChar char="•"/>
            </a:pPr>
            <a:r>
              <a:rPr lang="en-US" sz="2300" b="1" dirty="0"/>
              <a:t>Total Product Price following fields:</a:t>
            </a:r>
            <a:endParaRPr lang="en-US" dirty="0"/>
          </a:p>
          <a:p>
            <a:pPr marL="342900" indent="-342900">
              <a:buFont typeface="Arial" panose="020B0604020202020204" pitchFamily="34" charset="0"/>
              <a:buChar char="•"/>
            </a:pPr>
            <a:r>
              <a:rPr lang="en-US" dirty="0"/>
              <a:t>Grocery total</a:t>
            </a:r>
          </a:p>
          <a:p>
            <a:pPr marL="342900" indent="-342900">
              <a:buFont typeface="Arial" panose="020B0604020202020204" pitchFamily="34" charset="0"/>
              <a:buChar char="•"/>
            </a:pPr>
            <a:r>
              <a:rPr lang="en-US" dirty="0"/>
              <a:t>Oil total</a:t>
            </a:r>
          </a:p>
          <a:p>
            <a:pPr marL="342900" indent="-342900">
              <a:buFont typeface="Arial" panose="020B0604020202020204" pitchFamily="34" charset="0"/>
              <a:buChar char="•"/>
            </a:pPr>
            <a:r>
              <a:rPr lang="en-US" dirty="0"/>
              <a:t>Vegetable total</a:t>
            </a:r>
          </a:p>
          <a:p>
            <a:pPr marL="342900" indent="-342900">
              <a:buFont typeface="Arial" panose="020B0604020202020204" pitchFamily="34" charset="0"/>
              <a:buChar char="•"/>
            </a:pPr>
            <a:r>
              <a:rPr lang="en-US" dirty="0"/>
              <a:t>Cold drinks total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 </a:t>
            </a:r>
            <a:r>
              <a:rPr lang="en-US" sz="2300" b="1" dirty="0"/>
              <a:t>Total Price :</a:t>
            </a:r>
          </a:p>
          <a:p>
            <a:pPr marL="342900" indent="-342900">
              <a:buFont typeface="Arial" panose="020B0604020202020204" pitchFamily="34" charset="0"/>
              <a:buChar char="•"/>
            </a:pPr>
            <a:r>
              <a:rPr lang="en-US" dirty="0"/>
              <a:t>Sub total</a:t>
            </a:r>
          </a:p>
          <a:p>
            <a:pPr marL="342900" indent="-342900">
              <a:buFont typeface="Arial" panose="020B0604020202020204" pitchFamily="34" charset="0"/>
              <a:buChar char="•"/>
            </a:pPr>
            <a:r>
              <a:rPr lang="en-US" dirty="0"/>
              <a:t>GST</a:t>
            </a:r>
          </a:p>
          <a:p>
            <a:pPr marL="342900" indent="-342900">
              <a:buFont typeface="Arial" panose="020B0604020202020204" pitchFamily="34" charset="0"/>
              <a:buChar char="•"/>
            </a:pPr>
            <a:r>
              <a:rPr lang="en-US" dirty="0"/>
              <a:t>Total Amt</a:t>
            </a:r>
          </a:p>
          <a:p>
            <a:endParaRPr lang="en-US" dirty="0"/>
          </a:p>
          <a:p>
            <a:endParaRPr lang="en-IN" dirty="0"/>
          </a:p>
        </p:txBody>
      </p:sp>
    </p:spTree>
    <p:extLst>
      <p:ext uri="{BB962C8B-B14F-4D97-AF65-F5344CB8AC3E}">
        <p14:creationId xmlns:p14="http://schemas.microsoft.com/office/powerpoint/2010/main" val="767114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D0E971-CE46-42B6-A039-7C1004ADF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1" y="655320"/>
            <a:ext cx="4023359" cy="6202680"/>
          </a:xfrm>
          <a:prstGeom prst="rect">
            <a:avLst/>
          </a:prstGeom>
        </p:spPr>
      </p:pic>
      <p:sp>
        <p:nvSpPr>
          <p:cNvPr id="4" name="TextBox 3">
            <a:extLst>
              <a:ext uri="{FF2B5EF4-FFF2-40B4-BE49-F238E27FC236}">
                <a16:creationId xmlns:a16="http://schemas.microsoft.com/office/drawing/2014/main" id="{4434A255-B2A2-4BC4-9962-A8C94A60FD07}"/>
              </a:ext>
            </a:extLst>
          </p:cNvPr>
          <p:cNvSpPr txBox="1"/>
          <p:nvPr/>
        </p:nvSpPr>
        <p:spPr>
          <a:xfrm>
            <a:off x="5897880" y="944880"/>
            <a:ext cx="5570220" cy="3706143"/>
          </a:xfrm>
          <a:prstGeom prst="rect">
            <a:avLst/>
          </a:prstGeom>
          <a:noFill/>
        </p:spPr>
        <p:txBody>
          <a:bodyPr wrap="square" rtlCol="0">
            <a:spAutoFit/>
          </a:bodyPr>
          <a:lstStyle/>
          <a:p>
            <a:r>
              <a:rPr lang="en-IN" sz="1800" b="1" i="1" u="sng" dirty="0">
                <a:solidFill>
                  <a:schemeClr val="bg1"/>
                </a:solidFill>
                <a:effectLst/>
                <a:latin typeface="Times New Roman" panose="02020603050405020304" pitchFamily="18" charset="0"/>
                <a:ea typeface="Calibri" panose="020F0502020204030204" pitchFamily="34" charset="0"/>
              </a:rPr>
              <a:t>Customer Billing System</a:t>
            </a:r>
          </a:p>
          <a:p>
            <a:endParaRPr lang="en-IN" b="1" i="1" u="sng" dirty="0">
              <a:solidFill>
                <a:schemeClr val="bg1"/>
              </a:solidFill>
              <a:latin typeface="Times New Roman" panose="02020603050405020304" pitchFamily="18" charset="0"/>
            </a:endParaRPr>
          </a:p>
          <a:p>
            <a:r>
              <a:rPr lang="en-IN" dirty="0">
                <a:latin typeface="Times New Roman" panose="02020603050405020304" pitchFamily="18" charset="0"/>
                <a:ea typeface="Calibri" panose="020F0502020204030204" pitchFamily="34" charset="0"/>
              </a:rPr>
              <a:t>It’</a:t>
            </a:r>
            <a:r>
              <a:rPr lang="en-IN" sz="1800" dirty="0">
                <a:effectLst/>
                <a:latin typeface="Times New Roman" panose="02020603050405020304" pitchFamily="18" charset="0"/>
                <a:ea typeface="Calibri" panose="020F0502020204030204" pitchFamily="34" charset="0"/>
              </a:rPr>
              <a:t>s a windows application designed to help staff or admin to</a:t>
            </a:r>
            <a:r>
              <a:rPr lang="en-IN" sz="1800" spc="-45"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maintain</a:t>
            </a:r>
            <a:r>
              <a:rPr lang="en-IN" sz="1800" spc="-40"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&amp;</a:t>
            </a:r>
            <a:r>
              <a:rPr lang="en-IN" sz="1800" spc="-45"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organize</a:t>
            </a:r>
            <a:r>
              <a:rPr lang="en-IN" sz="1800" spc="-40" dirty="0">
                <a:effectLst/>
                <a:latin typeface="Times New Roman" panose="02020603050405020304" pitchFamily="18" charset="0"/>
                <a:ea typeface="Calibri" panose="020F0502020204030204" pitchFamily="34" charset="0"/>
              </a:rPr>
              <a:t> </a:t>
            </a:r>
            <a:r>
              <a:rPr lang="en-IN" spc="-40" dirty="0">
                <a:latin typeface="Times New Roman" panose="02020603050405020304" pitchFamily="18" charset="0"/>
                <a:ea typeface="Calibri" panose="020F0502020204030204" pitchFamily="34" charset="0"/>
              </a:rPr>
              <a:t>customer </a:t>
            </a:r>
            <a:r>
              <a:rPr lang="en-IN" sz="1800" dirty="0">
                <a:effectLst/>
                <a:latin typeface="Times New Roman" panose="02020603050405020304" pitchFamily="18" charset="0"/>
                <a:ea typeface="Calibri" panose="020F0502020204030204" pitchFamily="34" charset="0"/>
              </a:rPr>
              <a:t>system.</a:t>
            </a:r>
            <a:r>
              <a:rPr lang="en-IN" sz="1800" spc="-40"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Our</a:t>
            </a:r>
            <a:r>
              <a:rPr lang="en-IN" sz="1800" spc="-55"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application</a:t>
            </a:r>
            <a:r>
              <a:rPr lang="en-IN" sz="1800" spc="-35"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is</a:t>
            </a:r>
            <a:r>
              <a:rPr lang="en-IN" sz="1800" spc="-45"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easy</a:t>
            </a:r>
            <a:r>
              <a:rPr lang="en-IN" sz="1800" spc="-55"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to</a:t>
            </a:r>
            <a:r>
              <a:rPr lang="en-IN" sz="1800" spc="-40"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use</a:t>
            </a:r>
            <a:r>
              <a:rPr lang="en-IN" sz="1800" spc="-55"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for</a:t>
            </a:r>
            <a:r>
              <a:rPr lang="en-IN" sz="1800" spc="-40"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both</a:t>
            </a:r>
            <a:r>
              <a:rPr lang="en-IN" sz="1800" spc="-40"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beginners &amp; advanced users.</a:t>
            </a:r>
          </a:p>
          <a:p>
            <a:endParaRPr lang="en-IN" i="1" u="sng" dirty="0">
              <a:solidFill>
                <a:schemeClr val="bg1"/>
              </a:solidFill>
              <a:latin typeface="Times New Roman" panose="02020603050405020304" pitchFamily="18" charset="0"/>
            </a:endParaRPr>
          </a:p>
          <a:p>
            <a:r>
              <a:rPr lang="en-IN" dirty="0">
                <a:latin typeface="Times New Roman" panose="02020603050405020304" pitchFamily="18" charset="0"/>
                <a:ea typeface="Calibri" panose="020F0502020204030204" pitchFamily="34" charset="0"/>
              </a:rPr>
              <a:t>A</a:t>
            </a:r>
            <a:r>
              <a:rPr lang="en-IN" sz="1800" dirty="0">
                <a:effectLst/>
                <a:latin typeface="Times New Roman" panose="02020603050405020304" pitchFamily="18" charset="0"/>
                <a:ea typeface="Calibri" panose="020F0502020204030204" pitchFamily="34" charset="0"/>
              </a:rPr>
              <a:t>n attractive user interface, combined with strong  insertion &amp; deletion capabilities. It can also calculate GST amount on every</a:t>
            </a:r>
            <a:r>
              <a:rPr lang="en-IN" sz="1800" spc="-5"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product.</a:t>
            </a:r>
          </a:p>
          <a:p>
            <a:endParaRPr lang="en-IN" i="1" u="sng" dirty="0">
              <a:solidFill>
                <a:schemeClr val="bg1"/>
              </a:solidFill>
              <a:latin typeface="Times New Roman" panose="02020603050405020304" pitchFamily="18" charset="0"/>
            </a:endParaRPr>
          </a:p>
          <a:p>
            <a:r>
              <a:rPr lang="en-US" sz="1800" b="1" dirty="0">
                <a:solidFill>
                  <a:schemeClr val="bg1"/>
                </a:solidFill>
                <a:effectLst/>
                <a:latin typeface="Times New Roman" panose="02020603050405020304" pitchFamily="18" charset="0"/>
                <a:ea typeface="Wingdings" panose="05000000000000000000" pitchFamily="2" charset="2"/>
                <a:cs typeface="Wingdings" panose="05000000000000000000" pitchFamily="2" charset="2"/>
              </a:rPr>
              <a:t>Generate bill module </a:t>
            </a:r>
            <a:r>
              <a:rPr lang="en-US" sz="1800" b="1"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generate bill of purchased</a:t>
            </a:r>
            <a:r>
              <a:rPr lang="en-US" sz="1800" spc="-25" dirty="0">
                <a:effectLst/>
                <a:latin typeface="Times New Roman" panose="02020603050405020304" pitchFamily="18" charset="0"/>
                <a:ea typeface="Wingdings" panose="05000000000000000000" pitchFamily="2" charset="2"/>
                <a:cs typeface="Wingdings" panose="05000000000000000000" pitchFamily="2" charset="2"/>
              </a:rPr>
              <a:t> </a:t>
            </a:r>
            <a:r>
              <a:rPr lang="en-US" sz="1800" dirty="0">
                <a:effectLst/>
                <a:latin typeface="Times New Roman" panose="02020603050405020304" pitchFamily="18" charset="0"/>
                <a:ea typeface="Wingdings" panose="05000000000000000000" pitchFamily="2" charset="2"/>
                <a:cs typeface="Wingdings" panose="05000000000000000000" pitchFamily="2" charset="2"/>
              </a:rPr>
              <a:t>products.</a:t>
            </a:r>
            <a:endParaRPr lang="en-IN" sz="1800" dirty="0">
              <a:effectLst/>
              <a:latin typeface="Calibri" panose="020F0502020204030204" pitchFamily="34" charset="0"/>
              <a:ea typeface="Wingdings" panose="05000000000000000000" pitchFamily="2" charset="2"/>
              <a:cs typeface="Wingdings" panose="05000000000000000000" pitchFamily="2" charset="2"/>
            </a:endParaRPr>
          </a:p>
          <a:p>
            <a:endParaRPr lang="en-IN" i="1" u="sng" dirty="0">
              <a:solidFill>
                <a:schemeClr val="bg1"/>
              </a:solidFill>
            </a:endParaRPr>
          </a:p>
        </p:txBody>
      </p:sp>
    </p:spTree>
    <p:extLst>
      <p:ext uri="{BB962C8B-B14F-4D97-AF65-F5344CB8AC3E}">
        <p14:creationId xmlns:p14="http://schemas.microsoft.com/office/powerpoint/2010/main" val="696016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708FF-E866-495A-9E46-A0785E592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B8EEE873-66F1-4A7A-8EBA-9915182DAC3E}"/>
              </a:ext>
            </a:extLst>
          </p:cNvPr>
          <p:cNvSpPr txBox="1"/>
          <p:nvPr/>
        </p:nvSpPr>
        <p:spPr>
          <a:xfrm>
            <a:off x="2483141" y="5907948"/>
            <a:ext cx="5645791" cy="584775"/>
          </a:xfrm>
          <a:prstGeom prst="rect">
            <a:avLst/>
          </a:prstGeom>
          <a:noFill/>
        </p:spPr>
        <p:txBody>
          <a:bodyPr wrap="square" rtlCol="0">
            <a:spAutoFit/>
          </a:bodyPr>
          <a:lstStyle/>
          <a:p>
            <a:r>
              <a:rPr lang="en-US" sz="3200" i="1" u="sng" dirty="0">
                <a:solidFill>
                  <a:schemeClr val="bg1"/>
                </a:solidFill>
              </a:rPr>
              <a:t>CASH PAYMENT PAGE</a:t>
            </a:r>
            <a:endParaRPr lang="en-IN" sz="3200" i="1" u="sng" dirty="0">
              <a:solidFill>
                <a:schemeClr val="bg1"/>
              </a:solidFill>
            </a:endParaRPr>
          </a:p>
        </p:txBody>
      </p:sp>
    </p:spTree>
    <p:extLst>
      <p:ext uri="{BB962C8B-B14F-4D97-AF65-F5344CB8AC3E}">
        <p14:creationId xmlns:p14="http://schemas.microsoft.com/office/powerpoint/2010/main" val="3150480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86E932-5077-491A-91DE-2F15FF9FA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 y="-121920"/>
            <a:ext cx="12192000" cy="6858000"/>
          </a:xfrm>
          <a:prstGeom prst="rect">
            <a:avLst/>
          </a:prstGeom>
        </p:spPr>
      </p:pic>
      <p:sp>
        <p:nvSpPr>
          <p:cNvPr id="5" name="TextBox 4">
            <a:extLst>
              <a:ext uri="{FF2B5EF4-FFF2-40B4-BE49-F238E27FC236}">
                <a16:creationId xmlns:a16="http://schemas.microsoft.com/office/drawing/2014/main" id="{29188AF0-E941-4B7E-93BD-89C5C656651F}"/>
              </a:ext>
            </a:extLst>
          </p:cNvPr>
          <p:cNvSpPr txBox="1"/>
          <p:nvPr/>
        </p:nvSpPr>
        <p:spPr>
          <a:xfrm>
            <a:off x="1417320" y="5494020"/>
            <a:ext cx="5052060" cy="461665"/>
          </a:xfrm>
          <a:prstGeom prst="rect">
            <a:avLst/>
          </a:prstGeom>
          <a:noFill/>
        </p:spPr>
        <p:txBody>
          <a:bodyPr wrap="square" rtlCol="0">
            <a:spAutoFit/>
          </a:bodyPr>
          <a:lstStyle/>
          <a:p>
            <a:pPr algn="ctr"/>
            <a:r>
              <a:rPr lang="en-US" sz="2400" i="1" u="sng" dirty="0">
                <a:solidFill>
                  <a:schemeClr val="bg1"/>
                </a:solidFill>
              </a:rPr>
              <a:t>Amount Paid Cash Successfully</a:t>
            </a:r>
            <a:endParaRPr lang="en-IN" sz="2400" i="1" u="sng" dirty="0">
              <a:solidFill>
                <a:schemeClr val="bg1"/>
              </a:solidFill>
            </a:endParaRPr>
          </a:p>
        </p:txBody>
      </p:sp>
    </p:spTree>
    <p:extLst>
      <p:ext uri="{BB962C8B-B14F-4D97-AF65-F5344CB8AC3E}">
        <p14:creationId xmlns:p14="http://schemas.microsoft.com/office/powerpoint/2010/main" val="3913761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B3721F-B67F-4EF3-8744-4CEE8AFAC93A}"/>
              </a:ext>
            </a:extLst>
          </p:cNvPr>
          <p:cNvSpPr txBox="1"/>
          <p:nvPr/>
        </p:nvSpPr>
        <p:spPr>
          <a:xfrm>
            <a:off x="1196340" y="185718"/>
            <a:ext cx="7757160" cy="4063805"/>
          </a:xfrm>
          <a:prstGeom prst="rect">
            <a:avLst/>
          </a:prstGeom>
          <a:noFill/>
        </p:spPr>
        <p:txBody>
          <a:bodyPr wrap="square">
            <a:spAutoFit/>
          </a:bodyPr>
          <a:lstStyle/>
          <a:p>
            <a:pPr marL="914400" indent="457200">
              <a:lnSpc>
                <a:spcPct val="115000"/>
              </a:lnSpc>
              <a:spcBef>
                <a:spcPts val="95"/>
              </a:spcBef>
              <a:spcAft>
                <a:spcPts val="1000"/>
              </a:spcAft>
            </a:pPr>
            <a:r>
              <a:rPr lang="en-IN" sz="2400" b="1" i="1" u="sng" cap="small" spc="25"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REFERENCE</a:t>
            </a:r>
            <a:r>
              <a:rPr lang="en-IN" sz="3600" b="1"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36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PLACES I TOOK HELP TO BUILD THE PROJECT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INTERNET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YOUTUBE.COM</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15000"/>
              </a:lnSpc>
              <a:spcAft>
                <a:spcPts val="1000"/>
              </a:spcAft>
              <a:buFont typeface="Arial" panose="020B0604020202020204" pitchFamily="34" charset="0"/>
              <a:buChar char="•"/>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FRIENDS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15000"/>
              </a:lnSpc>
              <a:spcAft>
                <a:spcPts val="1000"/>
              </a:spcAft>
              <a:buFont typeface="Arial" panose="020B0604020202020204" pitchFamily="34" charset="0"/>
              <a:buChar char="•"/>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COLLEGE FACULTY’S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15000"/>
              </a:lnSpc>
              <a:spcAft>
                <a:spcPts val="1000"/>
              </a:spcAft>
              <a:buFont typeface="Arial" panose="020B0604020202020204" pitchFamily="34" charset="0"/>
              <a:buChar char="•"/>
            </a:pPr>
            <a:r>
              <a:rPr lang="en-IN" sz="2000" b="0" i="0" dirty="0">
                <a:solidFill>
                  <a:srgbClr val="4F81BD"/>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75526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36FDB5-EC84-4687-A82B-CBFF4EB6A135}"/>
              </a:ext>
            </a:extLst>
          </p:cNvPr>
          <p:cNvSpPr txBox="1"/>
          <p:nvPr/>
        </p:nvSpPr>
        <p:spPr>
          <a:xfrm>
            <a:off x="2466975" y="1148834"/>
            <a:ext cx="7258050" cy="3785652"/>
          </a:xfrm>
          <a:prstGeom prst="rect">
            <a:avLst/>
          </a:prstGeom>
          <a:noFill/>
        </p:spPr>
        <p:txBody>
          <a:bodyPr wrap="square">
            <a:spAutoFit/>
          </a:bodyPr>
          <a:lstStyle/>
          <a:p>
            <a:pPr algn="ctr"/>
            <a:r>
              <a:rPr lang="en-IN" sz="8000" dirty="0">
                <a:solidFill>
                  <a:srgbClr val="FFFF00"/>
                </a:solidFill>
              </a:rPr>
              <a:t>THANK YOU</a:t>
            </a:r>
          </a:p>
          <a:p>
            <a:pPr algn="ctr"/>
            <a:endParaRPr lang="en-IN" sz="8000" dirty="0">
              <a:solidFill>
                <a:srgbClr val="FFFF00"/>
              </a:solidFill>
            </a:endParaRPr>
          </a:p>
          <a:p>
            <a:pPr algn="ctr"/>
            <a:r>
              <a:rPr lang="en-IN" sz="8000" dirty="0">
                <a:solidFill>
                  <a:schemeClr val="tx2"/>
                </a:solidFill>
              </a:rPr>
              <a:t>THE END</a:t>
            </a:r>
          </a:p>
        </p:txBody>
      </p:sp>
    </p:spTree>
    <p:extLst>
      <p:ext uri="{BB962C8B-B14F-4D97-AF65-F5344CB8AC3E}">
        <p14:creationId xmlns:p14="http://schemas.microsoft.com/office/powerpoint/2010/main" val="1093787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551F-7767-4844-BC78-8493C367E894}"/>
              </a:ext>
            </a:extLst>
          </p:cNvPr>
          <p:cNvSpPr>
            <a:spLocks noGrp="1"/>
          </p:cNvSpPr>
          <p:nvPr>
            <p:ph type="ctrTitle"/>
          </p:nvPr>
        </p:nvSpPr>
        <p:spPr>
          <a:xfrm>
            <a:off x="2284412" y="0"/>
            <a:ext cx="8001000" cy="1275127"/>
          </a:xfrm>
        </p:spPr>
        <p:txBody>
          <a:bodyPr>
            <a:normAutofit/>
          </a:bodyPr>
          <a:lstStyle/>
          <a:p>
            <a:r>
              <a:rPr lang="en-US" sz="3600" dirty="0"/>
              <a:t>CUSTOMER BILLING SYSTEM</a:t>
            </a:r>
            <a:endParaRPr lang="en-IN" sz="3600" dirty="0"/>
          </a:p>
        </p:txBody>
      </p:sp>
      <p:sp>
        <p:nvSpPr>
          <p:cNvPr id="3" name="Subtitle 2">
            <a:extLst>
              <a:ext uri="{FF2B5EF4-FFF2-40B4-BE49-F238E27FC236}">
                <a16:creationId xmlns:a16="http://schemas.microsoft.com/office/drawing/2014/main" id="{485B59AB-15DD-43B3-AE68-4CBD04E36CD4}"/>
              </a:ext>
            </a:extLst>
          </p:cNvPr>
          <p:cNvSpPr>
            <a:spLocks noGrp="1"/>
          </p:cNvSpPr>
          <p:nvPr>
            <p:ph type="subTitle" idx="1"/>
          </p:nvPr>
        </p:nvSpPr>
        <p:spPr>
          <a:xfrm>
            <a:off x="684212" y="2315361"/>
            <a:ext cx="8325564" cy="3475840"/>
          </a:xfrm>
        </p:spPr>
        <p:txBody>
          <a:bodyPr>
            <a:noAutofit/>
          </a:bodyPr>
          <a:lstStyle/>
          <a:p>
            <a:pPr marL="419100" algn="just">
              <a:lnSpc>
                <a:spcPct val="115000"/>
              </a:lnSpc>
              <a:spcBef>
                <a:spcPts val="790"/>
              </a:spcBef>
              <a:spcAft>
                <a:spcPts val="0"/>
              </a:spcAft>
            </a:pPr>
            <a:r>
              <a:rPr lang="en-IN" sz="2400" i="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The application Customer</a:t>
            </a:r>
            <a:r>
              <a:rPr lang="en-IN" sz="2400" i="1" dirty="0">
                <a:solidFill>
                  <a:srgbClr val="40404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2400" i="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Billing system has four main module –</a:t>
            </a:r>
            <a:endParaRPr lang="en-IN" sz="2400" i="1" dirty="0">
              <a:solidFill>
                <a:srgbClr val="40404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gn="just">
              <a:spcBef>
                <a:spcPts val="910"/>
              </a:spcBef>
              <a:buSzPts val="1200"/>
              <a:buFont typeface="Wingdings" panose="05000000000000000000" pitchFamily="2" charset="2"/>
              <a:buChar char=""/>
              <a:tabLst>
                <a:tab pos="876935" algn="l"/>
              </a:tabLst>
            </a:pPr>
            <a:r>
              <a:rPr lang="en-US" sz="2400" b="1" dirty="0">
                <a:effectLst/>
                <a:latin typeface="Times New Roman" panose="02020603050405020304" pitchFamily="18" charset="0"/>
                <a:ea typeface="Wingdings" panose="05000000000000000000" pitchFamily="2" charset="2"/>
                <a:cs typeface="Wingdings" panose="05000000000000000000" pitchFamily="2" charset="2"/>
              </a:rPr>
              <a:t>Insertion, Deletion, </a:t>
            </a:r>
            <a:r>
              <a:rPr lang="en-US" sz="2400" b="1" dirty="0" err="1">
                <a:effectLst/>
                <a:latin typeface="Times New Roman" panose="02020603050405020304" pitchFamily="18" charset="0"/>
                <a:ea typeface="Wingdings" panose="05000000000000000000" pitchFamily="2" charset="2"/>
                <a:cs typeface="Wingdings" panose="05000000000000000000" pitchFamily="2" charset="2"/>
              </a:rPr>
              <a:t>Updation</a:t>
            </a:r>
            <a:r>
              <a:rPr lang="en-US" sz="2400" b="1" dirty="0">
                <a:effectLst/>
                <a:latin typeface="Times New Roman" panose="02020603050405020304" pitchFamily="18" charset="0"/>
                <a:ea typeface="Wingdings" panose="05000000000000000000" pitchFamily="2" charset="2"/>
                <a:cs typeface="Wingdings" panose="05000000000000000000" pitchFamily="2" charset="2"/>
              </a:rPr>
              <a:t> to database module – </a:t>
            </a:r>
            <a:r>
              <a:rPr lang="en-US" sz="2400" dirty="0">
                <a:effectLst/>
                <a:latin typeface="Times New Roman" panose="02020603050405020304" pitchFamily="18" charset="0"/>
                <a:ea typeface="Wingdings" panose="05000000000000000000" pitchFamily="2" charset="2"/>
                <a:cs typeface="Wingdings" panose="05000000000000000000" pitchFamily="2" charset="2"/>
              </a:rPr>
              <a:t>User friendly input</a:t>
            </a:r>
            <a:r>
              <a:rPr lang="en-US" sz="24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2400" dirty="0">
                <a:effectLst/>
                <a:latin typeface="Times New Roman" panose="02020603050405020304" pitchFamily="18" charset="0"/>
                <a:ea typeface="Wingdings" panose="05000000000000000000" pitchFamily="2" charset="2"/>
                <a:cs typeface="Wingdings" panose="05000000000000000000" pitchFamily="2" charset="2"/>
              </a:rPr>
              <a:t>screen.</a:t>
            </a:r>
            <a:endParaRPr lang="en-IN" sz="2400" dirty="0">
              <a:effectLst/>
              <a:latin typeface="Calibri" panose="020F0502020204030204" pitchFamily="34" charset="0"/>
              <a:ea typeface="Wingdings" panose="05000000000000000000" pitchFamily="2" charset="2"/>
              <a:cs typeface="Wingdings" panose="05000000000000000000" pitchFamily="2" charset="2"/>
            </a:endParaRPr>
          </a:p>
          <a:p>
            <a:pPr marL="342900" lvl="0" indent="-342900" algn="just">
              <a:spcBef>
                <a:spcPts val="120"/>
              </a:spcBef>
              <a:buSzPts val="1200"/>
              <a:buFont typeface="Wingdings" panose="05000000000000000000" pitchFamily="2" charset="2"/>
              <a:buChar char=""/>
              <a:tabLst>
                <a:tab pos="876935" algn="l"/>
              </a:tabLst>
            </a:pPr>
            <a:r>
              <a:rPr lang="en-US" sz="2400" b="1" dirty="0">
                <a:effectLst/>
                <a:latin typeface="Times New Roman" panose="02020603050405020304" pitchFamily="18" charset="0"/>
                <a:ea typeface="Wingdings" panose="05000000000000000000" pitchFamily="2" charset="2"/>
                <a:cs typeface="Wingdings" panose="05000000000000000000" pitchFamily="2" charset="2"/>
              </a:rPr>
              <a:t>Extracting from the database module –</a:t>
            </a:r>
            <a:r>
              <a:rPr lang="en-US" sz="2400" dirty="0">
                <a:effectLst/>
                <a:latin typeface="Times New Roman" panose="02020603050405020304" pitchFamily="18" charset="0"/>
                <a:ea typeface="Wingdings" panose="05000000000000000000" pitchFamily="2" charset="2"/>
                <a:cs typeface="Wingdings" panose="05000000000000000000" pitchFamily="2" charset="2"/>
              </a:rPr>
              <a:t>Attractive output</a:t>
            </a:r>
            <a:r>
              <a:rPr lang="en-US" sz="2400" spc="-10" dirty="0">
                <a:effectLst/>
                <a:latin typeface="Times New Roman" panose="02020603050405020304" pitchFamily="18" charset="0"/>
                <a:ea typeface="Wingdings" panose="05000000000000000000" pitchFamily="2" charset="2"/>
                <a:cs typeface="Wingdings" panose="05000000000000000000" pitchFamily="2" charset="2"/>
              </a:rPr>
              <a:t> </a:t>
            </a:r>
            <a:r>
              <a:rPr lang="en-US" sz="2400" dirty="0">
                <a:effectLst/>
                <a:latin typeface="Times New Roman" panose="02020603050405020304" pitchFamily="18" charset="0"/>
                <a:ea typeface="Wingdings" panose="05000000000000000000" pitchFamily="2" charset="2"/>
                <a:cs typeface="Wingdings" panose="05000000000000000000" pitchFamily="2" charset="2"/>
              </a:rPr>
              <a:t>screen.</a:t>
            </a:r>
            <a:endParaRPr lang="en-IN" sz="2400" dirty="0">
              <a:effectLst/>
              <a:latin typeface="Calibri" panose="020F0502020204030204" pitchFamily="34" charset="0"/>
              <a:ea typeface="Wingdings" panose="05000000000000000000" pitchFamily="2" charset="2"/>
              <a:cs typeface="Wingdings" panose="05000000000000000000" pitchFamily="2" charset="2"/>
            </a:endParaRPr>
          </a:p>
          <a:p>
            <a:pPr marL="342900" lvl="0" indent="-342900" algn="just">
              <a:spcBef>
                <a:spcPts val="120"/>
              </a:spcBef>
              <a:buSzPts val="1200"/>
              <a:buFont typeface="Wingdings" panose="05000000000000000000" pitchFamily="2" charset="2"/>
              <a:buChar char=""/>
              <a:tabLst>
                <a:tab pos="876935" algn="l"/>
              </a:tabLst>
            </a:pPr>
            <a:r>
              <a:rPr lang="en-US" sz="2400" b="1" dirty="0">
                <a:effectLst/>
                <a:latin typeface="Times New Roman" panose="02020603050405020304" pitchFamily="18" charset="0"/>
                <a:ea typeface="Wingdings" panose="05000000000000000000" pitchFamily="2" charset="2"/>
                <a:cs typeface="Wingdings" panose="05000000000000000000" pitchFamily="2" charset="2"/>
              </a:rPr>
              <a:t>Generate bill module – </a:t>
            </a:r>
            <a:r>
              <a:rPr lang="en-US" sz="2400" dirty="0">
                <a:effectLst/>
                <a:latin typeface="Times New Roman" panose="02020603050405020304" pitchFamily="18" charset="0"/>
                <a:ea typeface="Wingdings" panose="05000000000000000000" pitchFamily="2" charset="2"/>
                <a:cs typeface="Wingdings" panose="05000000000000000000" pitchFamily="2" charset="2"/>
              </a:rPr>
              <a:t>generate bill of purchased</a:t>
            </a:r>
            <a:r>
              <a:rPr lang="en-US" sz="2400" spc="-25" dirty="0">
                <a:effectLst/>
                <a:latin typeface="Times New Roman" panose="02020603050405020304" pitchFamily="18" charset="0"/>
                <a:ea typeface="Wingdings" panose="05000000000000000000" pitchFamily="2" charset="2"/>
                <a:cs typeface="Wingdings" panose="05000000000000000000" pitchFamily="2" charset="2"/>
              </a:rPr>
              <a:t> </a:t>
            </a:r>
            <a:r>
              <a:rPr lang="en-US" sz="2400" dirty="0">
                <a:effectLst/>
                <a:latin typeface="Times New Roman" panose="02020603050405020304" pitchFamily="18" charset="0"/>
                <a:ea typeface="Wingdings" panose="05000000000000000000" pitchFamily="2" charset="2"/>
                <a:cs typeface="Wingdings" panose="05000000000000000000" pitchFamily="2" charset="2"/>
              </a:rPr>
              <a:t>products.</a:t>
            </a:r>
            <a:endParaRPr lang="en-IN" sz="2400" dirty="0">
              <a:effectLst/>
              <a:latin typeface="Calibri" panose="020F0502020204030204" pitchFamily="34" charset="0"/>
              <a:ea typeface="Wingdings" panose="05000000000000000000" pitchFamily="2" charset="2"/>
              <a:cs typeface="Wingdings" panose="05000000000000000000" pitchFamily="2" charset="2"/>
            </a:endParaRPr>
          </a:p>
          <a:p>
            <a:pPr marL="342900" lvl="0" indent="-342900" algn="just">
              <a:spcBef>
                <a:spcPts val="110"/>
              </a:spcBef>
              <a:buSzPts val="1200"/>
              <a:buFont typeface="Wingdings" panose="05000000000000000000" pitchFamily="2" charset="2"/>
              <a:buChar char=""/>
              <a:tabLst>
                <a:tab pos="876935" algn="l"/>
              </a:tabLst>
            </a:pPr>
            <a:r>
              <a:rPr lang="en-US" sz="2400" b="1" dirty="0">
                <a:effectLst/>
                <a:latin typeface="Times New Roman" panose="02020603050405020304" pitchFamily="18" charset="0"/>
                <a:ea typeface="Wingdings" panose="05000000000000000000" pitchFamily="2" charset="2"/>
                <a:cs typeface="Wingdings" panose="05000000000000000000" pitchFamily="2" charset="2"/>
              </a:rPr>
              <a:t>Search facility system Module – </a:t>
            </a:r>
            <a:r>
              <a:rPr lang="en-US" sz="2400" dirty="0">
                <a:effectLst/>
                <a:latin typeface="Times New Roman" panose="02020603050405020304" pitchFamily="18" charset="0"/>
                <a:ea typeface="Wingdings" panose="05000000000000000000" pitchFamily="2" charset="2"/>
                <a:cs typeface="Wingdings" panose="05000000000000000000" pitchFamily="2" charset="2"/>
              </a:rPr>
              <a:t>Search for products and</a:t>
            </a:r>
            <a:r>
              <a:rPr lang="en-US" sz="2400" spc="-30" dirty="0">
                <a:effectLst/>
                <a:latin typeface="Times New Roman" panose="02020603050405020304" pitchFamily="18" charset="0"/>
                <a:ea typeface="Wingdings" panose="05000000000000000000" pitchFamily="2" charset="2"/>
                <a:cs typeface="Wingdings" panose="05000000000000000000" pitchFamily="2" charset="2"/>
              </a:rPr>
              <a:t> </a:t>
            </a:r>
            <a:r>
              <a:rPr lang="en-US" sz="2400" dirty="0">
                <a:effectLst/>
                <a:latin typeface="Times New Roman" panose="02020603050405020304" pitchFamily="18" charset="0"/>
                <a:ea typeface="Wingdings" panose="05000000000000000000" pitchFamily="2" charset="2"/>
                <a:cs typeface="Wingdings" panose="05000000000000000000" pitchFamily="2" charset="2"/>
              </a:rPr>
              <a:t>employees.</a:t>
            </a:r>
            <a:endParaRPr lang="en-IN" sz="2400" dirty="0">
              <a:effectLst/>
              <a:latin typeface="Calibri" panose="020F0502020204030204" pitchFamily="34" charset="0"/>
              <a:ea typeface="Wingdings" panose="05000000000000000000" pitchFamily="2" charset="2"/>
              <a:cs typeface="Wingdings" panose="05000000000000000000" pitchFamily="2" charset="2"/>
            </a:endParaRPr>
          </a:p>
          <a:p>
            <a:endParaRPr lang="en-IN" sz="2400" dirty="0"/>
          </a:p>
        </p:txBody>
      </p:sp>
    </p:spTree>
    <p:extLst>
      <p:ext uri="{BB962C8B-B14F-4D97-AF65-F5344CB8AC3E}">
        <p14:creationId xmlns:p14="http://schemas.microsoft.com/office/powerpoint/2010/main" val="822149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DCE399-BFC9-4EF1-8D42-EFB2663B86B5}"/>
              </a:ext>
            </a:extLst>
          </p:cNvPr>
          <p:cNvSpPr txBox="1"/>
          <p:nvPr/>
        </p:nvSpPr>
        <p:spPr>
          <a:xfrm>
            <a:off x="1233182" y="121478"/>
            <a:ext cx="9362115" cy="5771708"/>
          </a:xfrm>
          <a:prstGeom prst="rect">
            <a:avLst/>
          </a:prstGeom>
          <a:noFill/>
        </p:spPr>
        <p:txBody>
          <a:bodyPr wrap="square">
            <a:spAutoFit/>
          </a:bodyPr>
          <a:lstStyle/>
          <a:p>
            <a:pPr marL="2172335">
              <a:lnSpc>
                <a:spcPct val="115000"/>
              </a:lnSpc>
              <a:spcBef>
                <a:spcPts val="95"/>
              </a:spcBef>
              <a:spcAft>
                <a:spcPts val="1000"/>
              </a:spcAft>
            </a:pPr>
            <a:r>
              <a:rPr lang="en-IN" sz="3600" b="1" u="sng" cap="small" spc="25" dirty="0">
                <a:solidFill>
                  <a:srgbClr val="C0504D"/>
                </a:solidFill>
                <a:effectLst/>
                <a:latin typeface="Calibri" panose="020F0502020204030204" pitchFamily="34" charset="0"/>
                <a:ea typeface="Calibri" panose="020F0502020204030204" pitchFamily="34" charset="0"/>
                <a:cs typeface="Times New Roman" panose="02020603050405020304" pitchFamily="18" charset="0"/>
              </a:rPr>
              <a:t>Project Design</a:t>
            </a:r>
            <a:endParaRPr lang="en-IN" sz="3600" dirty="0">
              <a:effectLst/>
              <a:latin typeface="Calibri" panose="020F0502020204030204" pitchFamily="34" charset="0"/>
              <a:ea typeface="Calibri" panose="020F0502020204030204" pitchFamily="34" charset="0"/>
              <a:cs typeface="Times New Roman" panose="02020603050405020304" pitchFamily="18" charset="0"/>
            </a:endParaRPr>
          </a:p>
          <a:p>
            <a:pPr algn="just">
              <a:spcBef>
                <a:spcPts val="5"/>
              </a:spcBef>
            </a:pPr>
            <a:r>
              <a:rPr lang="en-US" sz="1800" b="1" dirty="0">
                <a:effectLst/>
                <a:latin typeface="Times New Roman" panose="02020603050405020304" pitchFamily="18" charset="0"/>
                <a:ea typeface="Calibri" panose="020F0502020204030204" pitchFamily="34" charset="0"/>
              </a:rPr>
              <a:t> </a:t>
            </a:r>
            <a:endParaRPr lang="en-IN" sz="1600" dirty="0">
              <a:effectLst/>
              <a:latin typeface="Calibri" panose="020F0502020204030204" pitchFamily="34" charset="0"/>
              <a:ea typeface="Calibri" panose="020F0502020204030204" pitchFamily="34" charset="0"/>
            </a:endParaRPr>
          </a:p>
          <a:p>
            <a:r>
              <a:rPr lang="en-IN" sz="1800" dirty="0">
                <a:effectLst/>
                <a:latin typeface="Times New Roman" panose="02020603050405020304" pitchFamily="18" charset="0"/>
                <a:ea typeface="Calibri" panose="020F0502020204030204" pitchFamily="34" charset="0"/>
              </a:rPr>
              <a:t>The project design process is not a step by step. But still much of design work depends on knowledge and experience of the designs, when we start working on project design, we will face different types of problems. However, following considerations should be kept in mind during the project design phase:</a:t>
            </a:r>
          </a:p>
          <a:p>
            <a:endParaRPr lang="en-IN" dirty="0">
              <a:latin typeface="Times New Roman" panose="02020603050405020304" pitchFamily="18" charset="0"/>
            </a:endParaRPr>
          </a:p>
          <a:p>
            <a:pPr marL="419100" algn="just">
              <a:lnSpc>
                <a:spcPct val="115000"/>
              </a:lnSpc>
              <a:spcBef>
                <a:spcPts val="800"/>
              </a:spcBef>
              <a:spcAft>
                <a:spcPts val="0"/>
              </a:spcAft>
            </a:pPr>
            <a:r>
              <a:rPr lang="en-IN" sz="1800" b="1" i="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Design Objectives –</a:t>
            </a:r>
            <a:endParaRPr lang="en-IN" sz="1800" b="1" i="1" dirty="0">
              <a:solidFill>
                <a:srgbClr val="404040"/>
              </a:solidFill>
              <a:effectLst/>
              <a:latin typeface="Cambria" panose="02040503050406030204" pitchFamily="18" charset="0"/>
              <a:ea typeface="Times New Roman" panose="02020603050405020304" pitchFamily="18" charset="0"/>
              <a:cs typeface="Times New Roman" panose="02020603050405020304" pitchFamily="18" charset="0"/>
            </a:endParaRPr>
          </a:p>
          <a:p>
            <a:pPr marR="960120" indent="456565">
              <a:lnSpc>
                <a:spcPct val="106000"/>
              </a:lnSpc>
              <a:spcBef>
                <a:spcPts val="915"/>
              </a:spcBef>
              <a:spcAft>
                <a:spcPts val="0"/>
              </a:spcAft>
            </a:pPr>
            <a:r>
              <a:rPr lang="en-IN" sz="1800"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The primary objective of the design of course, is to deliver the requirements as</a:t>
            </a:r>
          </a:p>
          <a:p>
            <a:pPr marR="960120" indent="456565">
              <a:lnSpc>
                <a:spcPct val="106000"/>
              </a:lnSpc>
              <a:spcBef>
                <a:spcPts val="915"/>
              </a:spcBef>
              <a:spcAft>
                <a:spcPts val="0"/>
              </a:spcAft>
            </a:pPr>
            <a:r>
              <a:rPr lang="en-IN" sz="1800"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    specified already. In general the following design objectives kept in mind.</a:t>
            </a:r>
            <a:endParaRPr lang="en-IN" sz="1800" dirty="0">
              <a:solidFill>
                <a:srgbClr val="40404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419100" algn="just">
              <a:lnSpc>
                <a:spcPct val="115000"/>
              </a:lnSpc>
              <a:spcBef>
                <a:spcPts val="795"/>
              </a:spcBef>
              <a:spcAft>
                <a:spcPts val="0"/>
              </a:spcAft>
            </a:pPr>
            <a:r>
              <a:rPr lang="en-IN" sz="1800" b="1" i="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Practically –</a:t>
            </a:r>
            <a:endParaRPr lang="en-IN" sz="1800" b="1" i="1" dirty="0">
              <a:solidFill>
                <a:srgbClr val="40404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876300">
              <a:lnSpc>
                <a:spcPct val="115000"/>
              </a:lnSpc>
              <a:spcBef>
                <a:spcPts val="925"/>
              </a:spcBef>
              <a:spcAft>
                <a:spcPts val="0"/>
              </a:spcAft>
            </a:pPr>
            <a:r>
              <a:rPr lang="en-IN" sz="1800"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The system must be stable and can be operated by people with average.</a:t>
            </a:r>
            <a:endParaRPr lang="en-IN" sz="1800" dirty="0">
              <a:solidFill>
                <a:srgbClr val="40404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419100" algn="just">
              <a:lnSpc>
                <a:spcPct val="115000"/>
              </a:lnSpc>
              <a:spcBef>
                <a:spcPts val="910"/>
              </a:spcBef>
              <a:spcAft>
                <a:spcPts val="0"/>
              </a:spcAft>
            </a:pPr>
            <a:r>
              <a:rPr lang="en-IN" sz="1800" b="1" i="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Efficiency –</a:t>
            </a:r>
            <a:endParaRPr lang="en-IN" sz="1800" b="1" i="1" dirty="0">
              <a:solidFill>
                <a:srgbClr val="40404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876300">
              <a:lnSpc>
                <a:spcPct val="115000"/>
              </a:lnSpc>
              <a:spcBef>
                <a:spcPts val="915"/>
              </a:spcBef>
              <a:spcAft>
                <a:spcPts val="0"/>
              </a:spcAft>
            </a:pPr>
            <a:r>
              <a:rPr lang="en-IN" sz="1800"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This involves accuracy, timeliness, and comprehensiveness to the system output.</a:t>
            </a:r>
            <a:endParaRPr lang="en-IN" sz="1800" dirty="0">
              <a:solidFill>
                <a:srgbClr val="404040"/>
              </a:solidFill>
              <a:effectLst/>
              <a:latin typeface="Cambria" panose="02040503050406030204" pitchFamily="18" charset="0"/>
              <a:ea typeface="Times New Roman" panose="02020603050405020304" pitchFamily="18" charset="0"/>
              <a:cs typeface="Times New Roman" panose="02020603050405020304" pitchFamily="18" charset="0"/>
            </a:endParaRPr>
          </a:p>
          <a:p>
            <a:pPr algn="just">
              <a:spcBef>
                <a:spcPts val="50"/>
              </a:spcBef>
            </a:pPr>
            <a:r>
              <a:rPr lang="en-US" sz="1800" dirty="0">
                <a:effectLst/>
                <a:latin typeface="Times New Roman" panose="02020603050405020304" pitchFamily="18" charset="0"/>
                <a:ea typeface="Calibri" panose="020F0502020204030204" pitchFamily="34" charset="0"/>
              </a:rPr>
              <a:t> </a:t>
            </a:r>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753217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F51A32-467B-4348-850A-B2A3DD80B43B}"/>
              </a:ext>
            </a:extLst>
          </p:cNvPr>
          <p:cNvSpPr txBox="1"/>
          <p:nvPr/>
        </p:nvSpPr>
        <p:spPr>
          <a:xfrm>
            <a:off x="444617" y="834810"/>
            <a:ext cx="10947634" cy="4038541"/>
          </a:xfrm>
          <a:prstGeom prst="rect">
            <a:avLst/>
          </a:prstGeom>
          <a:noFill/>
        </p:spPr>
        <p:txBody>
          <a:bodyPr wrap="square">
            <a:spAutoFit/>
          </a:bodyPr>
          <a:lstStyle/>
          <a:p>
            <a:pPr marL="419100" algn="just">
              <a:lnSpc>
                <a:spcPct val="115000"/>
              </a:lnSpc>
              <a:spcBef>
                <a:spcPts val="260"/>
              </a:spcBef>
              <a:spcAft>
                <a:spcPts val="0"/>
              </a:spcAft>
            </a:pPr>
            <a:r>
              <a:rPr lang="en-IN" sz="1800" b="1" i="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Cost –</a:t>
            </a:r>
            <a:endParaRPr lang="en-IN" sz="1600" b="1" i="1" dirty="0">
              <a:solidFill>
                <a:srgbClr val="40404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876300">
              <a:lnSpc>
                <a:spcPct val="115000"/>
              </a:lnSpc>
              <a:spcBef>
                <a:spcPts val="910"/>
              </a:spcBef>
              <a:spcAft>
                <a:spcPts val="0"/>
              </a:spcAft>
            </a:pPr>
            <a:r>
              <a:rPr lang="en-IN" sz="1800"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It is desirable to aim for a system with a minimum cost subject to the condition </a:t>
            </a:r>
            <a:r>
              <a:rPr lang="en-IN" sz="1800" dirty="0" err="1">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thatit</a:t>
            </a:r>
            <a:r>
              <a:rPr lang="en-IN" sz="1800"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 must satisfy all requirements &amp; maintain maintenance.</a:t>
            </a:r>
            <a:endParaRPr lang="en-IN" sz="1200" dirty="0">
              <a:solidFill>
                <a:srgbClr val="40404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419100" algn="just">
              <a:lnSpc>
                <a:spcPct val="115000"/>
              </a:lnSpc>
              <a:spcBef>
                <a:spcPts val="915"/>
              </a:spcBef>
              <a:spcAft>
                <a:spcPts val="0"/>
              </a:spcAft>
            </a:pPr>
            <a:r>
              <a:rPr lang="en-IN" sz="1800" b="1" i="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Flexibility –</a:t>
            </a:r>
            <a:endParaRPr lang="en-IN" sz="1600" b="1" i="1" dirty="0">
              <a:solidFill>
                <a:srgbClr val="404040"/>
              </a:solidFill>
              <a:effectLst/>
              <a:latin typeface="Cambria" panose="02040503050406030204" pitchFamily="18" charset="0"/>
              <a:ea typeface="Times New Roman" panose="02020603050405020304" pitchFamily="18" charset="0"/>
              <a:cs typeface="Times New Roman" panose="02020603050405020304" pitchFamily="18" charset="0"/>
            </a:endParaRPr>
          </a:p>
          <a:p>
            <a:pPr marR="848995" indent="456565">
              <a:lnSpc>
                <a:spcPct val="105000"/>
              </a:lnSpc>
              <a:spcBef>
                <a:spcPts val="920"/>
              </a:spcBef>
              <a:spcAft>
                <a:spcPts val="0"/>
              </a:spcAft>
            </a:pPr>
            <a:r>
              <a:rPr lang="en-IN" sz="1800"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       The system should be modifiable depending on the changing needs if the user. It should also be</a:t>
            </a:r>
          </a:p>
          <a:p>
            <a:pPr marR="848995" indent="456565">
              <a:lnSpc>
                <a:spcPct val="105000"/>
              </a:lnSpc>
              <a:spcBef>
                <a:spcPts val="920"/>
              </a:spcBef>
              <a:spcAft>
                <a:spcPts val="0"/>
              </a:spcAft>
            </a:pPr>
            <a:r>
              <a:rPr lang="en-IN" dirty="0">
                <a:solidFill>
                  <a:srgbClr val="40404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portable to different computer system but not other than Windows OS.</a:t>
            </a:r>
            <a:endParaRPr lang="en-IN" sz="1200" dirty="0">
              <a:solidFill>
                <a:srgbClr val="40404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419100" algn="just">
              <a:lnSpc>
                <a:spcPct val="115000"/>
              </a:lnSpc>
              <a:spcBef>
                <a:spcPts val="825"/>
              </a:spcBef>
              <a:spcAft>
                <a:spcPts val="0"/>
              </a:spcAft>
            </a:pPr>
            <a:r>
              <a:rPr lang="en-IN" sz="1800" b="1" i="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Security –</a:t>
            </a:r>
            <a:endParaRPr lang="en-IN" sz="1600" b="1" i="1" dirty="0">
              <a:solidFill>
                <a:srgbClr val="404040"/>
              </a:solidFill>
              <a:effectLst/>
              <a:latin typeface="Cambria" panose="02040503050406030204" pitchFamily="18" charset="0"/>
              <a:ea typeface="Times New Roman" panose="02020603050405020304" pitchFamily="18" charset="0"/>
              <a:cs typeface="Times New Roman" panose="02020603050405020304" pitchFamily="18" charset="0"/>
            </a:endParaRPr>
          </a:p>
          <a:p>
            <a:pPr marR="861060" indent="456565">
              <a:lnSpc>
                <a:spcPct val="106000"/>
              </a:lnSpc>
              <a:spcBef>
                <a:spcPts val="915"/>
              </a:spcBef>
              <a:spcAft>
                <a:spcPts val="0"/>
              </a:spcAft>
            </a:pPr>
            <a:r>
              <a:rPr lang="en-IN" sz="1800"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      This is very important aspect of the design and should cover areas of hardware reliability, fall back</a:t>
            </a:r>
          </a:p>
          <a:p>
            <a:pPr marR="861060" indent="456565">
              <a:lnSpc>
                <a:spcPct val="106000"/>
              </a:lnSpc>
              <a:spcBef>
                <a:spcPts val="915"/>
              </a:spcBef>
              <a:spcAft>
                <a:spcPts val="0"/>
              </a:spcAft>
            </a:pPr>
            <a:r>
              <a:rPr lang="en-IN" sz="1800"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      procedures, physical security if the data. System design involves first logical design and then</a:t>
            </a:r>
          </a:p>
          <a:p>
            <a:pPr marR="861060" indent="456565">
              <a:lnSpc>
                <a:spcPct val="106000"/>
              </a:lnSpc>
              <a:spcBef>
                <a:spcPts val="915"/>
              </a:spcBef>
              <a:spcAft>
                <a:spcPts val="0"/>
              </a:spcAft>
            </a:pPr>
            <a:r>
              <a:rPr lang="en-IN" dirty="0">
                <a:solidFill>
                  <a:srgbClr val="40404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physical</a:t>
            </a:r>
            <a:r>
              <a:rPr lang="en-IN" dirty="0">
                <a:solidFill>
                  <a:srgbClr val="40404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construction of the system.</a:t>
            </a:r>
            <a:endParaRPr lang="en-IN" sz="1200" dirty="0">
              <a:solidFill>
                <a:srgbClr val="404040"/>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7045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1F8D94-305D-4F6C-9820-1F26053FCE2F}"/>
              </a:ext>
            </a:extLst>
          </p:cNvPr>
          <p:cNvSpPr txBox="1"/>
          <p:nvPr/>
        </p:nvSpPr>
        <p:spPr>
          <a:xfrm>
            <a:off x="3691890" y="866894"/>
            <a:ext cx="7364730" cy="584775"/>
          </a:xfrm>
          <a:prstGeom prst="rect">
            <a:avLst/>
          </a:prstGeom>
          <a:noFill/>
        </p:spPr>
        <p:txBody>
          <a:bodyPr wrap="square">
            <a:spAutoFit/>
          </a:bodyPr>
          <a:lstStyle/>
          <a:p>
            <a:r>
              <a:rPr lang="en-IN" sz="3200" b="1" i="1" u="sng" cap="small" spc="25"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Introduction to Project</a:t>
            </a:r>
            <a:endParaRPr lang="en-IN" sz="3200" i="1" dirty="0">
              <a:solidFill>
                <a:schemeClr val="bg1"/>
              </a:solidFill>
            </a:endParaRPr>
          </a:p>
        </p:txBody>
      </p:sp>
      <p:sp>
        <p:nvSpPr>
          <p:cNvPr id="4" name="TextBox 3">
            <a:extLst>
              <a:ext uri="{FF2B5EF4-FFF2-40B4-BE49-F238E27FC236}">
                <a16:creationId xmlns:a16="http://schemas.microsoft.com/office/drawing/2014/main" id="{97015823-7E66-463B-A9F5-D006666C2645}"/>
              </a:ext>
            </a:extLst>
          </p:cNvPr>
          <p:cNvSpPr txBox="1"/>
          <p:nvPr/>
        </p:nvSpPr>
        <p:spPr>
          <a:xfrm>
            <a:off x="693420" y="1866900"/>
            <a:ext cx="8016240" cy="4824654"/>
          </a:xfrm>
          <a:prstGeom prst="rect">
            <a:avLst/>
          </a:prstGeom>
          <a:noFill/>
        </p:spPr>
        <p:txBody>
          <a:bodyPr wrap="square" rtlCol="0">
            <a:spAutoFit/>
          </a:bodyPr>
          <a:lstStyle/>
          <a:p>
            <a:pPr marL="285750" indent="-285750">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rPr>
              <a:t>The project </a:t>
            </a:r>
            <a:r>
              <a:rPr lang="en-IN" sz="1800" b="1" dirty="0">
                <a:effectLst/>
                <a:latin typeface="Times New Roman" panose="02020603050405020304" pitchFamily="18" charset="0"/>
                <a:ea typeface="Calibri" panose="020F0502020204030204" pitchFamily="34" charset="0"/>
              </a:rPr>
              <a:t>Customer Billing System </a:t>
            </a:r>
            <a:r>
              <a:rPr lang="en-IN" sz="1800" dirty="0">
                <a:effectLst/>
                <a:latin typeface="Times New Roman" panose="02020603050405020304" pitchFamily="18" charset="0"/>
                <a:ea typeface="Calibri" panose="020F0502020204030204" pitchFamily="34" charset="0"/>
              </a:rPr>
              <a:t>is developed on visual basic language</a:t>
            </a:r>
          </a:p>
          <a:p>
            <a:pPr marL="285750" indent="-285750">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rPr>
              <a:t>The</a:t>
            </a:r>
            <a:r>
              <a:rPr lang="en-IN" sz="1800" spc="-40"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main</a:t>
            </a:r>
            <a:r>
              <a:rPr lang="en-IN" sz="1800" spc="-35"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objective</a:t>
            </a:r>
            <a:r>
              <a:rPr lang="en-IN" sz="1800" spc="-45"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of</a:t>
            </a:r>
            <a:r>
              <a:rPr lang="en-IN" sz="1800" spc="-30"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this</a:t>
            </a:r>
            <a:r>
              <a:rPr lang="en-IN" sz="1800" spc="-35"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project</a:t>
            </a:r>
            <a:r>
              <a:rPr lang="en-IN" sz="1800" spc="-30"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is</a:t>
            </a:r>
            <a:r>
              <a:rPr lang="en-IN" sz="1800" spc="-40"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to</a:t>
            </a:r>
            <a:r>
              <a:rPr lang="en-IN" sz="1800" spc="-40"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provide</a:t>
            </a:r>
            <a:r>
              <a:rPr lang="en-IN" sz="1800" spc="-40"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a</a:t>
            </a:r>
            <a:r>
              <a:rPr lang="en-IN" sz="1800" spc="-40"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friendly</a:t>
            </a:r>
            <a:r>
              <a:rPr lang="en-IN" sz="1800" spc="-45"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environment</a:t>
            </a:r>
            <a:r>
              <a:rPr lang="en-IN" sz="1800" spc="-40"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to</a:t>
            </a:r>
            <a:r>
              <a:rPr lang="en-IN" sz="1800" spc="-35"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maintain</a:t>
            </a:r>
            <a:r>
              <a:rPr lang="en-IN" sz="1800" spc="-40"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the details of products and employees and generate bill for customers.</a:t>
            </a:r>
            <a:endParaRPr lang="en-IN" dirty="0">
              <a:latin typeface="Times New Roman" panose="02020603050405020304" pitchFamily="18" charset="0"/>
              <a:ea typeface="Calibri" panose="020F0502020204030204" pitchFamily="34" charset="0"/>
            </a:endParaRPr>
          </a:p>
          <a:p>
            <a:pPr marL="419100" algn="just">
              <a:lnSpc>
                <a:spcPct val="115000"/>
              </a:lnSpc>
              <a:spcBef>
                <a:spcPts val="800"/>
              </a:spcBef>
            </a:pPr>
            <a:r>
              <a:rPr lang="en-IN" sz="1800" i="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What Language –</a:t>
            </a:r>
            <a:r>
              <a:rPr lang="en-IN" i="1" dirty="0">
                <a:solidFill>
                  <a:srgbClr val="404040"/>
                </a:solidFill>
                <a:latin typeface="Times New Roman" panose="02020603050405020304" pitchFamily="18" charset="0"/>
                <a:ea typeface="Times New Roman" panose="02020603050405020304" pitchFamily="18" charset="0"/>
                <a:cs typeface="Times New Roman" panose="02020603050405020304" pitchFamily="18" charset="0"/>
              </a:rPr>
              <a:t>Software Requirement </a:t>
            </a:r>
            <a:endParaRPr lang="en-IN" sz="1800" i="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19100" algn="just">
              <a:lnSpc>
                <a:spcPct val="115000"/>
              </a:lnSpc>
              <a:spcBef>
                <a:spcPts val="800"/>
              </a:spcBef>
              <a:spcAft>
                <a:spcPts val="0"/>
              </a:spcAft>
            </a:pPr>
            <a:endParaRPr lang="en-IN" sz="1800" dirty="0">
              <a:effectLst/>
              <a:latin typeface="Calibri" panose="020F0502020204030204" pitchFamily="34" charset="0"/>
              <a:ea typeface="Calibri" panose="020F0502020204030204" pitchFamily="34" charset="0"/>
            </a:endParaRPr>
          </a:p>
          <a:p>
            <a:pPr marL="2482850" algn="just">
              <a:lnSpc>
                <a:spcPct val="115000"/>
              </a:lnSpc>
              <a:spcBef>
                <a:spcPts val="255"/>
              </a:spcBef>
              <a:spcAft>
                <a:spcPts val="0"/>
              </a:spcAft>
            </a:pPr>
            <a:r>
              <a:rPr lang="en-IN" sz="1800" i="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Visual Basic </a:t>
            </a:r>
            <a:r>
              <a:rPr lang="en-IN" sz="1800" i="1" dirty="0" err="1">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.Net</a:t>
            </a:r>
            <a:r>
              <a:rPr lang="en-IN" sz="1800" i="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 Language</a:t>
            </a:r>
          </a:p>
          <a:p>
            <a:pPr marL="419100" algn="just">
              <a:lnSpc>
                <a:spcPct val="115000"/>
              </a:lnSpc>
              <a:spcBef>
                <a:spcPts val="795"/>
              </a:spcBef>
              <a:spcAft>
                <a:spcPts val="0"/>
              </a:spcAft>
            </a:pPr>
            <a:r>
              <a:rPr lang="en-IN" sz="1800" i="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                                   Integrated Development Environment –</a:t>
            </a:r>
            <a:endParaRPr lang="en-IN" sz="1800" i="1" dirty="0">
              <a:solidFill>
                <a:srgbClr val="404040"/>
              </a:solidFill>
              <a:effectLst/>
              <a:latin typeface="Cambria" panose="02040503050406030204" pitchFamily="18" charset="0"/>
              <a:ea typeface="Times New Roman" panose="02020603050405020304" pitchFamily="18" charset="0"/>
              <a:cs typeface="Times New Roman" panose="02020603050405020304" pitchFamily="18" charset="0"/>
            </a:endParaRPr>
          </a:p>
          <a:p>
            <a:pPr marR="690880" indent="456565">
              <a:lnSpc>
                <a:spcPct val="106000"/>
              </a:lnSpc>
              <a:spcBef>
                <a:spcPts val="910"/>
              </a:spcBef>
              <a:spcAft>
                <a:spcPts val="0"/>
              </a:spcAft>
            </a:pPr>
            <a:r>
              <a:rPr lang="en-IN" sz="1800"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The working environment in VB is often referred to as the Integrated Development Environment or IDE, because it integrates many different functions such as design, editing, compiling and debugging within a common environment. Since all our project are developed only in the IDE.</a:t>
            </a:r>
            <a:endParaRPr lang="en-IN" sz="1800" dirty="0">
              <a:solidFill>
                <a:srgbClr val="40404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2482850" algn="just">
              <a:lnSpc>
                <a:spcPct val="115000"/>
              </a:lnSpc>
              <a:spcBef>
                <a:spcPts val="255"/>
              </a:spcBef>
              <a:spcAft>
                <a:spcPts val="0"/>
              </a:spcAft>
            </a:pPr>
            <a:endParaRPr lang="en-IN" sz="1800" i="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482850" algn="just">
              <a:lnSpc>
                <a:spcPct val="115000"/>
              </a:lnSpc>
              <a:spcBef>
                <a:spcPts val="255"/>
              </a:spcBef>
              <a:spcAft>
                <a:spcPts val="0"/>
              </a:spcAft>
            </a:pPr>
            <a:endParaRPr lang="en-IN" sz="1800" i="1" dirty="0">
              <a:solidFill>
                <a:srgbClr val="404040"/>
              </a:solidFill>
              <a:effectLst/>
              <a:latin typeface="Cambria" panose="020405030504060302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729887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5808A69-09AF-41D2-994A-A950E070B859}"/>
              </a:ext>
            </a:extLst>
          </p:cNvPr>
          <p:cNvGraphicFramePr>
            <a:graphicFrameLocks noGrp="1"/>
          </p:cNvGraphicFramePr>
          <p:nvPr>
            <p:extLst>
              <p:ext uri="{D42A27DB-BD31-4B8C-83A1-F6EECF244321}">
                <p14:modId xmlns:p14="http://schemas.microsoft.com/office/powerpoint/2010/main" val="684454614"/>
              </p:ext>
            </p:extLst>
          </p:nvPr>
        </p:nvGraphicFramePr>
        <p:xfrm>
          <a:off x="1173480" y="1569720"/>
          <a:ext cx="10287000" cy="2514600"/>
        </p:xfrm>
        <a:graphic>
          <a:graphicData uri="http://schemas.openxmlformats.org/drawingml/2006/table">
            <a:tbl>
              <a:tblPr firstRow="1" firstCol="1" lastRow="1" lastCol="1" bandRow="1" bandCol="1">
                <a:tableStyleId>{5C22544A-7EE6-4342-B048-85BDC9FD1C3A}</a:tableStyleId>
              </a:tblPr>
              <a:tblGrid>
                <a:gridCol w="3502117">
                  <a:extLst>
                    <a:ext uri="{9D8B030D-6E8A-4147-A177-3AD203B41FA5}">
                      <a16:colId xmlns:a16="http://schemas.microsoft.com/office/drawing/2014/main" val="2370003632"/>
                    </a:ext>
                  </a:extLst>
                </a:gridCol>
                <a:gridCol w="3222364">
                  <a:extLst>
                    <a:ext uri="{9D8B030D-6E8A-4147-A177-3AD203B41FA5}">
                      <a16:colId xmlns:a16="http://schemas.microsoft.com/office/drawing/2014/main" val="2278635619"/>
                    </a:ext>
                  </a:extLst>
                </a:gridCol>
                <a:gridCol w="3562519">
                  <a:extLst>
                    <a:ext uri="{9D8B030D-6E8A-4147-A177-3AD203B41FA5}">
                      <a16:colId xmlns:a16="http://schemas.microsoft.com/office/drawing/2014/main" val="3237410219"/>
                    </a:ext>
                  </a:extLst>
                </a:gridCol>
              </a:tblGrid>
              <a:tr h="629537">
                <a:tc>
                  <a:txBody>
                    <a:bodyPr/>
                    <a:lstStyle/>
                    <a:p>
                      <a:pPr marL="67945" algn="l">
                        <a:lnSpc>
                          <a:spcPts val="1460"/>
                        </a:lnSpc>
                      </a:pPr>
                      <a:r>
                        <a:rPr lang="en-US" sz="1400" dirty="0">
                          <a:solidFill>
                            <a:srgbClr val="FFC000"/>
                          </a:solidFill>
                          <a:effectLst/>
                        </a:rPr>
                        <a:t>Processor</a:t>
                      </a:r>
                      <a:endParaRPr lang="en-IN" sz="14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7945" algn="l">
                        <a:lnSpc>
                          <a:spcPts val="1325"/>
                        </a:lnSpc>
                      </a:pPr>
                      <a:r>
                        <a:rPr lang="en-US" sz="1400" dirty="0">
                          <a:solidFill>
                            <a:srgbClr val="FFC000"/>
                          </a:solidFill>
                          <a:effectLst/>
                        </a:rPr>
                        <a:t> </a:t>
                      </a:r>
                      <a:endParaRPr lang="en-IN" sz="14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B w="38100" cmpd="sng">
                      <a:noFill/>
                    </a:lnB>
                  </a:tcPr>
                </a:tc>
                <a:tc>
                  <a:txBody>
                    <a:bodyPr/>
                    <a:lstStyle/>
                    <a:p>
                      <a:pPr marL="67945" algn="l">
                        <a:lnSpc>
                          <a:spcPts val="1460"/>
                        </a:lnSpc>
                      </a:pPr>
                      <a:r>
                        <a:rPr lang="en-US" sz="1400">
                          <a:solidFill>
                            <a:srgbClr val="FFC000"/>
                          </a:solidFill>
                          <a:effectLst/>
                        </a:rPr>
                        <a:t>Core 2 Dual / 4.3 above</a:t>
                      </a:r>
                      <a:endParaRPr lang="en-IN" sz="140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19290211"/>
                  </a:ext>
                </a:extLst>
              </a:tr>
              <a:tr h="617613">
                <a:tc>
                  <a:txBody>
                    <a:bodyPr/>
                    <a:lstStyle/>
                    <a:p>
                      <a:pPr marL="67945" algn="l">
                        <a:lnSpc>
                          <a:spcPts val="1460"/>
                        </a:lnSpc>
                      </a:pPr>
                      <a:r>
                        <a:rPr lang="en-US" sz="1400" dirty="0">
                          <a:solidFill>
                            <a:srgbClr val="FFC000"/>
                          </a:solidFill>
                          <a:effectLst/>
                        </a:rPr>
                        <a:t>RAM</a:t>
                      </a:r>
                      <a:endParaRPr lang="en-IN" sz="14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R w="12700" cmpd="sng">
                      <a:noFill/>
                    </a:lnR>
                  </a:tcPr>
                </a:tc>
                <a:tc>
                  <a:txBody>
                    <a:bodyPr/>
                    <a:lstStyle/>
                    <a:p>
                      <a:pPr marL="67945" algn="l">
                        <a:lnSpc>
                          <a:spcPts val="1325"/>
                        </a:lnSpc>
                      </a:pPr>
                      <a:r>
                        <a:rPr lang="en-US" sz="1400" kern="12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2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67945" algn="l">
                        <a:lnSpc>
                          <a:spcPts val="1460"/>
                        </a:lnSpc>
                      </a:pPr>
                      <a:r>
                        <a:rPr lang="en-US" sz="1400">
                          <a:solidFill>
                            <a:srgbClr val="FFC000"/>
                          </a:solidFill>
                          <a:effectLst/>
                        </a:rPr>
                        <a:t> 2 GB or above</a:t>
                      </a:r>
                      <a:endParaRPr lang="en-IN" sz="140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mpd="sng">
                      <a:noFill/>
                    </a:lnL>
                  </a:tcPr>
                </a:tc>
                <a:extLst>
                  <a:ext uri="{0D108BD9-81ED-4DB2-BD59-A6C34878D82A}">
                    <a16:rowId xmlns:a16="http://schemas.microsoft.com/office/drawing/2014/main" val="315636175"/>
                  </a:ext>
                </a:extLst>
              </a:tr>
              <a:tr h="648762">
                <a:tc>
                  <a:txBody>
                    <a:bodyPr/>
                    <a:lstStyle/>
                    <a:p>
                      <a:pPr marL="67945" algn="l">
                        <a:lnSpc>
                          <a:spcPts val="1460"/>
                        </a:lnSpc>
                      </a:pPr>
                      <a:r>
                        <a:rPr lang="en-US" sz="1400" dirty="0">
                          <a:solidFill>
                            <a:srgbClr val="FFC000"/>
                          </a:solidFill>
                          <a:effectLst/>
                        </a:rPr>
                        <a:t>HDD</a:t>
                      </a:r>
                      <a:endParaRPr lang="en-IN" sz="14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7945" algn="l">
                        <a:lnSpc>
                          <a:spcPts val="1325"/>
                        </a:lnSpc>
                      </a:pPr>
                      <a:r>
                        <a:rPr lang="en-US" sz="1400" dirty="0">
                          <a:solidFill>
                            <a:srgbClr val="FFC000"/>
                          </a:solidFill>
                          <a:effectLst/>
                        </a:rPr>
                        <a:t> </a:t>
                      </a:r>
                      <a:endParaRPr lang="en-IN" sz="14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T w="12700" cmpd="sng">
                      <a:noFill/>
                    </a:lnT>
                  </a:tcPr>
                </a:tc>
                <a:tc>
                  <a:txBody>
                    <a:bodyPr/>
                    <a:lstStyle/>
                    <a:p>
                      <a:pPr marL="67945" algn="l">
                        <a:lnSpc>
                          <a:spcPts val="1460"/>
                        </a:lnSpc>
                      </a:pPr>
                      <a:r>
                        <a:rPr lang="en-US" sz="1400" dirty="0">
                          <a:solidFill>
                            <a:srgbClr val="FFC000"/>
                          </a:solidFill>
                          <a:effectLst/>
                        </a:rPr>
                        <a:t>500 GB / 1 TB or above</a:t>
                      </a:r>
                      <a:endParaRPr lang="en-IN" sz="14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661746244"/>
                  </a:ext>
                </a:extLst>
              </a:tr>
              <a:tr h="618688">
                <a:tc>
                  <a:txBody>
                    <a:bodyPr/>
                    <a:lstStyle/>
                    <a:p>
                      <a:pPr marL="67945" algn="l">
                        <a:lnSpc>
                          <a:spcPts val="1460"/>
                        </a:lnSpc>
                      </a:pPr>
                      <a:r>
                        <a:rPr lang="en-US" sz="1400" dirty="0">
                          <a:solidFill>
                            <a:srgbClr val="FFC000"/>
                          </a:solidFill>
                          <a:effectLst/>
                        </a:rPr>
                        <a:t>OS</a:t>
                      </a:r>
                      <a:endParaRPr lang="en-IN" sz="14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7945" algn="l">
                        <a:lnSpc>
                          <a:spcPts val="1325"/>
                        </a:lnSpc>
                      </a:pPr>
                      <a:r>
                        <a:rPr lang="en-US" sz="1400" dirty="0">
                          <a:solidFill>
                            <a:srgbClr val="FFC000"/>
                          </a:solidFill>
                          <a:effectLst/>
                        </a:rPr>
                        <a:t> </a:t>
                      </a:r>
                      <a:endParaRPr lang="en-IN" sz="14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7945" algn="l">
                        <a:lnSpc>
                          <a:spcPts val="1460"/>
                        </a:lnSpc>
                      </a:pPr>
                      <a:r>
                        <a:rPr lang="en-US" sz="1400" dirty="0">
                          <a:solidFill>
                            <a:srgbClr val="FFC000"/>
                          </a:solidFill>
                          <a:effectLst/>
                        </a:rPr>
                        <a:t>Window 7 or Later</a:t>
                      </a:r>
                      <a:endParaRPr lang="en-IN" sz="14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786166069"/>
                  </a:ext>
                </a:extLst>
              </a:tr>
            </a:tbl>
          </a:graphicData>
        </a:graphic>
      </p:graphicFrame>
      <p:sp>
        <p:nvSpPr>
          <p:cNvPr id="3" name="Rectangle 1">
            <a:extLst>
              <a:ext uri="{FF2B5EF4-FFF2-40B4-BE49-F238E27FC236}">
                <a16:creationId xmlns:a16="http://schemas.microsoft.com/office/drawing/2014/main" id="{8FD60E15-3B13-4500-B083-EE80AE5F2A50}"/>
              </a:ext>
            </a:extLst>
          </p:cNvPr>
          <p:cNvSpPr>
            <a:spLocks noChangeArrowheads="1"/>
          </p:cNvSpPr>
          <p:nvPr/>
        </p:nvSpPr>
        <p:spPr bwMode="auto">
          <a:xfrm>
            <a:off x="4441508" y="326718"/>
            <a:ext cx="47195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i="1" u="sng" strike="noStrike" cap="none" normalizeH="0" baseline="0" dirty="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System Requirements of PC</a:t>
            </a:r>
            <a:endParaRPr kumimoji="0" lang="en-US" altLang="en-US" sz="2800" i="1" u="sng"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12066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9F8AE61-975D-4E1A-B3EC-633F2FB5D5D5}"/>
              </a:ext>
            </a:extLst>
          </p:cNvPr>
          <p:cNvGrpSpPr>
            <a:grpSpLocks/>
          </p:cNvGrpSpPr>
          <p:nvPr/>
        </p:nvGrpSpPr>
        <p:grpSpPr bwMode="auto">
          <a:xfrm>
            <a:off x="2949958" y="1128822"/>
            <a:ext cx="4791710" cy="1164590"/>
            <a:chOff x="2745" y="115"/>
            <a:chExt cx="7529" cy="1815"/>
          </a:xfrm>
        </p:grpSpPr>
        <p:sp>
          <p:nvSpPr>
            <p:cNvPr id="3" name="AutoShape 4">
              <a:extLst>
                <a:ext uri="{FF2B5EF4-FFF2-40B4-BE49-F238E27FC236}">
                  <a16:creationId xmlns:a16="http://schemas.microsoft.com/office/drawing/2014/main" id="{F5469914-C662-458F-AA83-15117EDE1DE9}"/>
                </a:ext>
              </a:extLst>
            </p:cNvPr>
            <p:cNvSpPr>
              <a:spLocks/>
            </p:cNvSpPr>
            <p:nvPr/>
          </p:nvSpPr>
          <p:spPr bwMode="auto">
            <a:xfrm>
              <a:off x="2745" y="653"/>
              <a:ext cx="5041" cy="780"/>
            </a:xfrm>
            <a:custGeom>
              <a:avLst/>
              <a:gdLst>
                <a:gd name="T0" fmla="+- 0 2746 2746"/>
                <a:gd name="T1" fmla="*/ T0 w 5041"/>
                <a:gd name="T2" fmla="+- 0 783 653"/>
                <a:gd name="T3" fmla="*/ 783 h 780"/>
                <a:gd name="T4" fmla="+- 0 2756 2746"/>
                <a:gd name="T5" fmla="*/ T4 w 5041"/>
                <a:gd name="T6" fmla="+- 0 733 653"/>
                <a:gd name="T7" fmla="*/ 733 h 780"/>
                <a:gd name="T8" fmla="+- 0 2784 2746"/>
                <a:gd name="T9" fmla="*/ T8 w 5041"/>
                <a:gd name="T10" fmla="+- 0 691 653"/>
                <a:gd name="T11" fmla="*/ 691 h 780"/>
                <a:gd name="T12" fmla="+- 0 2825 2746"/>
                <a:gd name="T13" fmla="*/ T12 w 5041"/>
                <a:gd name="T14" fmla="+- 0 663 653"/>
                <a:gd name="T15" fmla="*/ 663 h 780"/>
                <a:gd name="T16" fmla="+- 0 2876 2746"/>
                <a:gd name="T17" fmla="*/ T16 w 5041"/>
                <a:gd name="T18" fmla="+- 0 653 653"/>
                <a:gd name="T19" fmla="*/ 653 h 780"/>
                <a:gd name="T20" fmla="+- 0 4701 2746"/>
                <a:gd name="T21" fmla="*/ T20 w 5041"/>
                <a:gd name="T22" fmla="+- 0 653 653"/>
                <a:gd name="T23" fmla="*/ 653 h 780"/>
                <a:gd name="T24" fmla="+- 0 4752 2746"/>
                <a:gd name="T25" fmla="*/ T24 w 5041"/>
                <a:gd name="T26" fmla="+- 0 663 653"/>
                <a:gd name="T27" fmla="*/ 663 h 780"/>
                <a:gd name="T28" fmla="+- 0 4793 2746"/>
                <a:gd name="T29" fmla="*/ T28 w 5041"/>
                <a:gd name="T30" fmla="+- 0 691 653"/>
                <a:gd name="T31" fmla="*/ 691 h 780"/>
                <a:gd name="T32" fmla="+- 0 4821 2746"/>
                <a:gd name="T33" fmla="*/ T32 w 5041"/>
                <a:gd name="T34" fmla="+- 0 733 653"/>
                <a:gd name="T35" fmla="*/ 733 h 780"/>
                <a:gd name="T36" fmla="+- 0 4831 2746"/>
                <a:gd name="T37" fmla="*/ T36 w 5041"/>
                <a:gd name="T38" fmla="+- 0 783 653"/>
                <a:gd name="T39" fmla="*/ 783 h 780"/>
                <a:gd name="T40" fmla="+- 0 4831 2746"/>
                <a:gd name="T41" fmla="*/ T40 w 5041"/>
                <a:gd name="T42" fmla="+- 0 1303 653"/>
                <a:gd name="T43" fmla="*/ 1303 h 780"/>
                <a:gd name="T44" fmla="+- 0 4821 2746"/>
                <a:gd name="T45" fmla="*/ T44 w 5041"/>
                <a:gd name="T46" fmla="+- 0 1354 653"/>
                <a:gd name="T47" fmla="*/ 1354 h 780"/>
                <a:gd name="T48" fmla="+- 0 4793 2746"/>
                <a:gd name="T49" fmla="*/ T48 w 5041"/>
                <a:gd name="T50" fmla="+- 0 1395 653"/>
                <a:gd name="T51" fmla="*/ 1395 h 780"/>
                <a:gd name="T52" fmla="+- 0 4752 2746"/>
                <a:gd name="T53" fmla="*/ T52 w 5041"/>
                <a:gd name="T54" fmla="+- 0 1423 653"/>
                <a:gd name="T55" fmla="*/ 1423 h 780"/>
                <a:gd name="T56" fmla="+- 0 4701 2746"/>
                <a:gd name="T57" fmla="*/ T56 w 5041"/>
                <a:gd name="T58" fmla="+- 0 1433 653"/>
                <a:gd name="T59" fmla="*/ 1433 h 780"/>
                <a:gd name="T60" fmla="+- 0 2876 2746"/>
                <a:gd name="T61" fmla="*/ T60 w 5041"/>
                <a:gd name="T62" fmla="+- 0 1433 653"/>
                <a:gd name="T63" fmla="*/ 1433 h 780"/>
                <a:gd name="T64" fmla="+- 0 2825 2746"/>
                <a:gd name="T65" fmla="*/ T64 w 5041"/>
                <a:gd name="T66" fmla="+- 0 1423 653"/>
                <a:gd name="T67" fmla="*/ 1423 h 780"/>
                <a:gd name="T68" fmla="+- 0 2784 2746"/>
                <a:gd name="T69" fmla="*/ T68 w 5041"/>
                <a:gd name="T70" fmla="+- 0 1395 653"/>
                <a:gd name="T71" fmla="*/ 1395 h 780"/>
                <a:gd name="T72" fmla="+- 0 2756 2746"/>
                <a:gd name="T73" fmla="*/ T72 w 5041"/>
                <a:gd name="T74" fmla="+- 0 1354 653"/>
                <a:gd name="T75" fmla="*/ 1354 h 780"/>
                <a:gd name="T76" fmla="+- 0 2746 2746"/>
                <a:gd name="T77" fmla="*/ T76 w 5041"/>
                <a:gd name="T78" fmla="+- 0 1303 653"/>
                <a:gd name="T79" fmla="*/ 1303 h 780"/>
                <a:gd name="T80" fmla="+- 0 2746 2746"/>
                <a:gd name="T81" fmla="*/ T80 w 5041"/>
                <a:gd name="T82" fmla="+- 0 783 653"/>
                <a:gd name="T83" fmla="*/ 783 h 780"/>
                <a:gd name="T84" fmla="+- 0 4831 2746"/>
                <a:gd name="T85" fmla="*/ T84 w 5041"/>
                <a:gd name="T86" fmla="+- 0 819 653"/>
                <a:gd name="T87" fmla="*/ 819 h 780"/>
                <a:gd name="T88" fmla="+- 0 7786 2746"/>
                <a:gd name="T89" fmla="*/ T88 w 5041"/>
                <a:gd name="T90" fmla="+- 0 819 653"/>
                <a:gd name="T91" fmla="*/ 819 h 780"/>
                <a:gd name="T92" fmla="+- 0 4814 2746"/>
                <a:gd name="T93" fmla="*/ T92 w 5041"/>
                <a:gd name="T94" fmla="+- 0 1210 653"/>
                <a:gd name="T95" fmla="*/ 1210 h 780"/>
                <a:gd name="T96" fmla="+- 0 7769 2746"/>
                <a:gd name="T97" fmla="*/ T96 w 5041"/>
                <a:gd name="T98" fmla="+- 0 1210 653"/>
                <a:gd name="T99" fmla="*/ 1210 h 78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5041" h="780">
                  <a:moveTo>
                    <a:pt x="0" y="130"/>
                  </a:moveTo>
                  <a:lnTo>
                    <a:pt x="10" y="80"/>
                  </a:lnTo>
                  <a:lnTo>
                    <a:pt x="38" y="38"/>
                  </a:lnTo>
                  <a:lnTo>
                    <a:pt x="79" y="10"/>
                  </a:lnTo>
                  <a:lnTo>
                    <a:pt x="130" y="0"/>
                  </a:lnTo>
                  <a:lnTo>
                    <a:pt x="1955" y="0"/>
                  </a:lnTo>
                  <a:lnTo>
                    <a:pt x="2006" y="10"/>
                  </a:lnTo>
                  <a:lnTo>
                    <a:pt x="2047" y="38"/>
                  </a:lnTo>
                  <a:lnTo>
                    <a:pt x="2075" y="80"/>
                  </a:lnTo>
                  <a:lnTo>
                    <a:pt x="2085" y="130"/>
                  </a:lnTo>
                  <a:lnTo>
                    <a:pt x="2085" y="650"/>
                  </a:lnTo>
                  <a:lnTo>
                    <a:pt x="2075" y="701"/>
                  </a:lnTo>
                  <a:lnTo>
                    <a:pt x="2047" y="742"/>
                  </a:lnTo>
                  <a:lnTo>
                    <a:pt x="2006" y="770"/>
                  </a:lnTo>
                  <a:lnTo>
                    <a:pt x="1955" y="780"/>
                  </a:lnTo>
                  <a:lnTo>
                    <a:pt x="130" y="780"/>
                  </a:lnTo>
                  <a:lnTo>
                    <a:pt x="79" y="770"/>
                  </a:lnTo>
                  <a:lnTo>
                    <a:pt x="38" y="742"/>
                  </a:lnTo>
                  <a:lnTo>
                    <a:pt x="10" y="701"/>
                  </a:lnTo>
                  <a:lnTo>
                    <a:pt x="0" y="650"/>
                  </a:lnTo>
                  <a:lnTo>
                    <a:pt x="0" y="130"/>
                  </a:lnTo>
                  <a:close/>
                  <a:moveTo>
                    <a:pt x="2085" y="166"/>
                  </a:moveTo>
                  <a:lnTo>
                    <a:pt x="5040" y="166"/>
                  </a:lnTo>
                  <a:moveTo>
                    <a:pt x="2068" y="557"/>
                  </a:moveTo>
                  <a:lnTo>
                    <a:pt x="5023" y="557"/>
                  </a:lnTo>
                </a:path>
              </a:pathLst>
            </a:custGeom>
            <a:noFill/>
            <a:ln w="9144">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pic>
          <p:nvPicPr>
            <p:cNvPr id="4" name="Picture 3">
              <a:extLst>
                <a:ext uri="{FF2B5EF4-FFF2-40B4-BE49-F238E27FC236}">
                  <a16:creationId xmlns:a16="http://schemas.microsoft.com/office/drawing/2014/main" id="{F81D469F-DA7D-407E-ACEE-6F703B8B3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 y="1046"/>
              <a:ext cx="226" cy="332"/>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6">
              <a:extLst>
                <a:ext uri="{FF2B5EF4-FFF2-40B4-BE49-F238E27FC236}">
                  <a16:creationId xmlns:a16="http://schemas.microsoft.com/office/drawing/2014/main" id="{066C97A6-DFFD-470A-8341-9E91522523FF}"/>
                </a:ext>
              </a:extLst>
            </p:cNvPr>
            <p:cNvSpPr>
              <a:spLocks/>
            </p:cNvSpPr>
            <p:nvPr/>
          </p:nvSpPr>
          <p:spPr bwMode="auto">
            <a:xfrm>
              <a:off x="7725" y="115"/>
              <a:ext cx="2549" cy="1815"/>
            </a:xfrm>
            <a:custGeom>
              <a:avLst/>
              <a:gdLst>
                <a:gd name="T0" fmla="+- 0 8913 7726"/>
                <a:gd name="T1" fmla="*/ T0 w 2549"/>
                <a:gd name="T2" fmla="+- 0 118 116"/>
                <a:gd name="T3" fmla="*/ 118 h 1815"/>
                <a:gd name="T4" fmla="+- 0 8743 7726"/>
                <a:gd name="T5" fmla="*/ T4 w 2549"/>
                <a:gd name="T6" fmla="+- 0 134 116"/>
                <a:gd name="T7" fmla="*/ 134 h 1815"/>
                <a:gd name="T8" fmla="+- 0 8581 7726"/>
                <a:gd name="T9" fmla="*/ T8 w 2549"/>
                <a:gd name="T10" fmla="+- 0 166 116"/>
                <a:gd name="T11" fmla="*/ 166 h 1815"/>
                <a:gd name="T12" fmla="+- 0 8429 7726"/>
                <a:gd name="T13" fmla="*/ T12 w 2549"/>
                <a:gd name="T14" fmla="+- 0 212 116"/>
                <a:gd name="T15" fmla="*/ 212 h 1815"/>
                <a:gd name="T16" fmla="+- 0 8287 7726"/>
                <a:gd name="T17" fmla="*/ T16 w 2549"/>
                <a:gd name="T18" fmla="+- 0 271 116"/>
                <a:gd name="T19" fmla="*/ 271 h 1815"/>
                <a:gd name="T20" fmla="+- 0 8158 7726"/>
                <a:gd name="T21" fmla="*/ T20 w 2549"/>
                <a:gd name="T22" fmla="+- 0 342 116"/>
                <a:gd name="T23" fmla="*/ 342 h 1815"/>
                <a:gd name="T24" fmla="+- 0 8043 7726"/>
                <a:gd name="T25" fmla="*/ T24 w 2549"/>
                <a:gd name="T26" fmla="+- 0 424 116"/>
                <a:gd name="T27" fmla="*/ 424 h 1815"/>
                <a:gd name="T28" fmla="+- 0 7943 7726"/>
                <a:gd name="T29" fmla="*/ T28 w 2549"/>
                <a:gd name="T30" fmla="+- 0 516 116"/>
                <a:gd name="T31" fmla="*/ 516 h 1815"/>
                <a:gd name="T32" fmla="+- 0 7860 7726"/>
                <a:gd name="T33" fmla="*/ T32 w 2549"/>
                <a:gd name="T34" fmla="+- 0 616 116"/>
                <a:gd name="T35" fmla="*/ 616 h 1815"/>
                <a:gd name="T36" fmla="+- 0 7796 7726"/>
                <a:gd name="T37" fmla="*/ T36 w 2549"/>
                <a:gd name="T38" fmla="+- 0 725 116"/>
                <a:gd name="T39" fmla="*/ 725 h 1815"/>
                <a:gd name="T40" fmla="+- 0 7751 7726"/>
                <a:gd name="T41" fmla="*/ T40 w 2549"/>
                <a:gd name="T42" fmla="+- 0 840 116"/>
                <a:gd name="T43" fmla="*/ 840 h 1815"/>
                <a:gd name="T44" fmla="+- 0 7729 7726"/>
                <a:gd name="T45" fmla="*/ T44 w 2549"/>
                <a:gd name="T46" fmla="+- 0 961 116"/>
                <a:gd name="T47" fmla="*/ 961 h 1815"/>
                <a:gd name="T48" fmla="+- 0 7729 7726"/>
                <a:gd name="T49" fmla="*/ T48 w 2549"/>
                <a:gd name="T50" fmla="+- 0 1085 116"/>
                <a:gd name="T51" fmla="*/ 1085 h 1815"/>
                <a:gd name="T52" fmla="+- 0 7751 7726"/>
                <a:gd name="T53" fmla="*/ T52 w 2549"/>
                <a:gd name="T54" fmla="+- 0 1206 116"/>
                <a:gd name="T55" fmla="*/ 1206 h 1815"/>
                <a:gd name="T56" fmla="+- 0 7796 7726"/>
                <a:gd name="T57" fmla="*/ T56 w 2549"/>
                <a:gd name="T58" fmla="+- 0 1321 116"/>
                <a:gd name="T59" fmla="*/ 1321 h 1815"/>
                <a:gd name="T60" fmla="+- 0 7860 7726"/>
                <a:gd name="T61" fmla="*/ T60 w 2549"/>
                <a:gd name="T62" fmla="+- 0 1429 116"/>
                <a:gd name="T63" fmla="*/ 1429 h 1815"/>
                <a:gd name="T64" fmla="+- 0 7943 7726"/>
                <a:gd name="T65" fmla="*/ T64 w 2549"/>
                <a:gd name="T66" fmla="+- 0 1530 116"/>
                <a:gd name="T67" fmla="*/ 1530 h 1815"/>
                <a:gd name="T68" fmla="+- 0 8043 7726"/>
                <a:gd name="T69" fmla="*/ T68 w 2549"/>
                <a:gd name="T70" fmla="+- 0 1622 116"/>
                <a:gd name="T71" fmla="*/ 1622 h 1815"/>
                <a:gd name="T72" fmla="+- 0 8158 7726"/>
                <a:gd name="T73" fmla="*/ T72 w 2549"/>
                <a:gd name="T74" fmla="+- 0 1704 116"/>
                <a:gd name="T75" fmla="*/ 1704 h 1815"/>
                <a:gd name="T76" fmla="+- 0 8287 7726"/>
                <a:gd name="T77" fmla="*/ T76 w 2549"/>
                <a:gd name="T78" fmla="+- 0 1775 116"/>
                <a:gd name="T79" fmla="*/ 1775 h 1815"/>
                <a:gd name="T80" fmla="+- 0 8429 7726"/>
                <a:gd name="T81" fmla="*/ T80 w 2549"/>
                <a:gd name="T82" fmla="+- 0 1834 116"/>
                <a:gd name="T83" fmla="*/ 1834 h 1815"/>
                <a:gd name="T84" fmla="+- 0 8581 7726"/>
                <a:gd name="T85" fmla="*/ T84 w 2549"/>
                <a:gd name="T86" fmla="+- 0 1880 116"/>
                <a:gd name="T87" fmla="*/ 1880 h 1815"/>
                <a:gd name="T88" fmla="+- 0 8743 7726"/>
                <a:gd name="T89" fmla="*/ T88 w 2549"/>
                <a:gd name="T90" fmla="+- 0 1912 116"/>
                <a:gd name="T91" fmla="*/ 1912 h 1815"/>
                <a:gd name="T92" fmla="+- 0 8913 7726"/>
                <a:gd name="T93" fmla="*/ T92 w 2549"/>
                <a:gd name="T94" fmla="+- 0 1928 116"/>
                <a:gd name="T95" fmla="*/ 1928 h 1815"/>
                <a:gd name="T96" fmla="+- 0 9087 7726"/>
                <a:gd name="T97" fmla="*/ T96 w 2549"/>
                <a:gd name="T98" fmla="+- 0 1928 116"/>
                <a:gd name="T99" fmla="*/ 1928 h 1815"/>
                <a:gd name="T100" fmla="+- 0 9257 7726"/>
                <a:gd name="T101" fmla="*/ T100 w 2549"/>
                <a:gd name="T102" fmla="+- 0 1912 116"/>
                <a:gd name="T103" fmla="*/ 1912 h 1815"/>
                <a:gd name="T104" fmla="+- 0 9419 7726"/>
                <a:gd name="T105" fmla="*/ T104 w 2549"/>
                <a:gd name="T106" fmla="+- 0 1880 116"/>
                <a:gd name="T107" fmla="*/ 1880 h 1815"/>
                <a:gd name="T108" fmla="+- 0 9571 7726"/>
                <a:gd name="T109" fmla="*/ T108 w 2549"/>
                <a:gd name="T110" fmla="+- 0 1834 116"/>
                <a:gd name="T111" fmla="*/ 1834 h 1815"/>
                <a:gd name="T112" fmla="+- 0 9713 7726"/>
                <a:gd name="T113" fmla="*/ T112 w 2549"/>
                <a:gd name="T114" fmla="+- 0 1775 116"/>
                <a:gd name="T115" fmla="*/ 1775 h 1815"/>
                <a:gd name="T116" fmla="+- 0 9842 7726"/>
                <a:gd name="T117" fmla="*/ T116 w 2549"/>
                <a:gd name="T118" fmla="+- 0 1704 116"/>
                <a:gd name="T119" fmla="*/ 1704 h 1815"/>
                <a:gd name="T120" fmla="+- 0 9957 7726"/>
                <a:gd name="T121" fmla="*/ T120 w 2549"/>
                <a:gd name="T122" fmla="+- 0 1622 116"/>
                <a:gd name="T123" fmla="*/ 1622 h 1815"/>
                <a:gd name="T124" fmla="+- 0 10057 7726"/>
                <a:gd name="T125" fmla="*/ T124 w 2549"/>
                <a:gd name="T126" fmla="+- 0 1530 116"/>
                <a:gd name="T127" fmla="*/ 1530 h 1815"/>
                <a:gd name="T128" fmla="+- 0 10140 7726"/>
                <a:gd name="T129" fmla="*/ T128 w 2549"/>
                <a:gd name="T130" fmla="+- 0 1429 116"/>
                <a:gd name="T131" fmla="*/ 1429 h 1815"/>
                <a:gd name="T132" fmla="+- 0 10204 7726"/>
                <a:gd name="T133" fmla="*/ T132 w 2549"/>
                <a:gd name="T134" fmla="+- 0 1321 116"/>
                <a:gd name="T135" fmla="*/ 1321 h 1815"/>
                <a:gd name="T136" fmla="+- 0 10249 7726"/>
                <a:gd name="T137" fmla="*/ T136 w 2549"/>
                <a:gd name="T138" fmla="+- 0 1206 116"/>
                <a:gd name="T139" fmla="*/ 1206 h 1815"/>
                <a:gd name="T140" fmla="+- 0 10271 7726"/>
                <a:gd name="T141" fmla="*/ T140 w 2549"/>
                <a:gd name="T142" fmla="+- 0 1085 116"/>
                <a:gd name="T143" fmla="*/ 1085 h 1815"/>
                <a:gd name="T144" fmla="+- 0 10271 7726"/>
                <a:gd name="T145" fmla="*/ T144 w 2549"/>
                <a:gd name="T146" fmla="+- 0 961 116"/>
                <a:gd name="T147" fmla="*/ 961 h 1815"/>
                <a:gd name="T148" fmla="+- 0 10249 7726"/>
                <a:gd name="T149" fmla="*/ T148 w 2549"/>
                <a:gd name="T150" fmla="+- 0 840 116"/>
                <a:gd name="T151" fmla="*/ 840 h 1815"/>
                <a:gd name="T152" fmla="+- 0 10204 7726"/>
                <a:gd name="T153" fmla="*/ T152 w 2549"/>
                <a:gd name="T154" fmla="+- 0 725 116"/>
                <a:gd name="T155" fmla="*/ 725 h 1815"/>
                <a:gd name="T156" fmla="+- 0 10140 7726"/>
                <a:gd name="T157" fmla="*/ T156 w 2549"/>
                <a:gd name="T158" fmla="+- 0 616 116"/>
                <a:gd name="T159" fmla="*/ 616 h 1815"/>
                <a:gd name="T160" fmla="+- 0 10057 7726"/>
                <a:gd name="T161" fmla="*/ T160 w 2549"/>
                <a:gd name="T162" fmla="+- 0 516 116"/>
                <a:gd name="T163" fmla="*/ 516 h 1815"/>
                <a:gd name="T164" fmla="+- 0 9957 7726"/>
                <a:gd name="T165" fmla="*/ T164 w 2549"/>
                <a:gd name="T166" fmla="+- 0 424 116"/>
                <a:gd name="T167" fmla="*/ 424 h 1815"/>
                <a:gd name="T168" fmla="+- 0 9842 7726"/>
                <a:gd name="T169" fmla="*/ T168 w 2549"/>
                <a:gd name="T170" fmla="+- 0 342 116"/>
                <a:gd name="T171" fmla="*/ 342 h 1815"/>
                <a:gd name="T172" fmla="+- 0 9713 7726"/>
                <a:gd name="T173" fmla="*/ T172 w 2549"/>
                <a:gd name="T174" fmla="+- 0 271 116"/>
                <a:gd name="T175" fmla="*/ 271 h 1815"/>
                <a:gd name="T176" fmla="+- 0 9571 7726"/>
                <a:gd name="T177" fmla="*/ T176 w 2549"/>
                <a:gd name="T178" fmla="+- 0 212 116"/>
                <a:gd name="T179" fmla="*/ 212 h 1815"/>
                <a:gd name="T180" fmla="+- 0 9419 7726"/>
                <a:gd name="T181" fmla="*/ T180 w 2549"/>
                <a:gd name="T182" fmla="+- 0 166 116"/>
                <a:gd name="T183" fmla="*/ 166 h 1815"/>
                <a:gd name="T184" fmla="+- 0 9257 7726"/>
                <a:gd name="T185" fmla="*/ T184 w 2549"/>
                <a:gd name="T186" fmla="+- 0 134 116"/>
                <a:gd name="T187" fmla="*/ 134 h 1815"/>
                <a:gd name="T188" fmla="+- 0 9087 7726"/>
                <a:gd name="T189" fmla="*/ T188 w 2549"/>
                <a:gd name="T190" fmla="+- 0 118 116"/>
                <a:gd name="T191" fmla="*/ 118 h 181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Lst>
              <a:rect l="0" t="0" r="r" b="b"/>
              <a:pathLst>
                <a:path w="2549" h="1815">
                  <a:moveTo>
                    <a:pt x="1274" y="0"/>
                  </a:moveTo>
                  <a:lnTo>
                    <a:pt x="1187" y="2"/>
                  </a:lnTo>
                  <a:lnTo>
                    <a:pt x="1101" y="8"/>
                  </a:lnTo>
                  <a:lnTo>
                    <a:pt x="1017" y="18"/>
                  </a:lnTo>
                  <a:lnTo>
                    <a:pt x="935" y="32"/>
                  </a:lnTo>
                  <a:lnTo>
                    <a:pt x="855" y="50"/>
                  </a:lnTo>
                  <a:lnTo>
                    <a:pt x="778" y="71"/>
                  </a:lnTo>
                  <a:lnTo>
                    <a:pt x="703" y="96"/>
                  </a:lnTo>
                  <a:lnTo>
                    <a:pt x="631" y="124"/>
                  </a:lnTo>
                  <a:lnTo>
                    <a:pt x="561" y="155"/>
                  </a:lnTo>
                  <a:lnTo>
                    <a:pt x="495" y="189"/>
                  </a:lnTo>
                  <a:lnTo>
                    <a:pt x="432" y="226"/>
                  </a:lnTo>
                  <a:lnTo>
                    <a:pt x="373" y="265"/>
                  </a:lnTo>
                  <a:lnTo>
                    <a:pt x="317" y="308"/>
                  </a:lnTo>
                  <a:lnTo>
                    <a:pt x="265" y="353"/>
                  </a:lnTo>
                  <a:lnTo>
                    <a:pt x="217" y="400"/>
                  </a:lnTo>
                  <a:lnTo>
                    <a:pt x="174" y="449"/>
                  </a:lnTo>
                  <a:lnTo>
                    <a:pt x="134" y="500"/>
                  </a:lnTo>
                  <a:lnTo>
                    <a:pt x="100" y="554"/>
                  </a:lnTo>
                  <a:lnTo>
                    <a:pt x="70" y="609"/>
                  </a:lnTo>
                  <a:lnTo>
                    <a:pt x="45" y="666"/>
                  </a:lnTo>
                  <a:lnTo>
                    <a:pt x="25" y="724"/>
                  </a:lnTo>
                  <a:lnTo>
                    <a:pt x="11" y="784"/>
                  </a:lnTo>
                  <a:lnTo>
                    <a:pt x="3" y="845"/>
                  </a:lnTo>
                  <a:lnTo>
                    <a:pt x="0" y="907"/>
                  </a:lnTo>
                  <a:lnTo>
                    <a:pt x="3" y="969"/>
                  </a:lnTo>
                  <a:lnTo>
                    <a:pt x="11" y="1030"/>
                  </a:lnTo>
                  <a:lnTo>
                    <a:pt x="25" y="1090"/>
                  </a:lnTo>
                  <a:lnTo>
                    <a:pt x="45" y="1148"/>
                  </a:lnTo>
                  <a:lnTo>
                    <a:pt x="70" y="1205"/>
                  </a:lnTo>
                  <a:lnTo>
                    <a:pt x="100" y="1260"/>
                  </a:lnTo>
                  <a:lnTo>
                    <a:pt x="134" y="1313"/>
                  </a:lnTo>
                  <a:lnTo>
                    <a:pt x="174" y="1365"/>
                  </a:lnTo>
                  <a:lnTo>
                    <a:pt x="217" y="1414"/>
                  </a:lnTo>
                  <a:lnTo>
                    <a:pt x="265" y="1461"/>
                  </a:lnTo>
                  <a:lnTo>
                    <a:pt x="317" y="1506"/>
                  </a:lnTo>
                  <a:lnTo>
                    <a:pt x="373" y="1548"/>
                  </a:lnTo>
                  <a:lnTo>
                    <a:pt x="432" y="1588"/>
                  </a:lnTo>
                  <a:lnTo>
                    <a:pt x="495" y="1625"/>
                  </a:lnTo>
                  <a:lnTo>
                    <a:pt x="561" y="1659"/>
                  </a:lnTo>
                  <a:lnTo>
                    <a:pt x="631" y="1690"/>
                  </a:lnTo>
                  <a:lnTo>
                    <a:pt x="703" y="1718"/>
                  </a:lnTo>
                  <a:lnTo>
                    <a:pt x="778" y="1743"/>
                  </a:lnTo>
                  <a:lnTo>
                    <a:pt x="855" y="1764"/>
                  </a:lnTo>
                  <a:lnTo>
                    <a:pt x="935" y="1782"/>
                  </a:lnTo>
                  <a:lnTo>
                    <a:pt x="1017" y="1796"/>
                  </a:lnTo>
                  <a:lnTo>
                    <a:pt x="1101" y="1806"/>
                  </a:lnTo>
                  <a:lnTo>
                    <a:pt x="1187" y="1812"/>
                  </a:lnTo>
                  <a:lnTo>
                    <a:pt x="1274" y="1814"/>
                  </a:lnTo>
                  <a:lnTo>
                    <a:pt x="1361" y="1812"/>
                  </a:lnTo>
                  <a:lnTo>
                    <a:pt x="1447" y="1806"/>
                  </a:lnTo>
                  <a:lnTo>
                    <a:pt x="1531" y="1796"/>
                  </a:lnTo>
                  <a:lnTo>
                    <a:pt x="1613" y="1782"/>
                  </a:lnTo>
                  <a:lnTo>
                    <a:pt x="1693" y="1764"/>
                  </a:lnTo>
                  <a:lnTo>
                    <a:pt x="1770" y="1743"/>
                  </a:lnTo>
                  <a:lnTo>
                    <a:pt x="1845" y="1718"/>
                  </a:lnTo>
                  <a:lnTo>
                    <a:pt x="1917" y="1690"/>
                  </a:lnTo>
                  <a:lnTo>
                    <a:pt x="1987" y="1659"/>
                  </a:lnTo>
                  <a:lnTo>
                    <a:pt x="2053" y="1625"/>
                  </a:lnTo>
                  <a:lnTo>
                    <a:pt x="2116" y="1588"/>
                  </a:lnTo>
                  <a:lnTo>
                    <a:pt x="2175" y="1548"/>
                  </a:lnTo>
                  <a:lnTo>
                    <a:pt x="2231" y="1506"/>
                  </a:lnTo>
                  <a:lnTo>
                    <a:pt x="2283" y="1461"/>
                  </a:lnTo>
                  <a:lnTo>
                    <a:pt x="2331" y="1414"/>
                  </a:lnTo>
                  <a:lnTo>
                    <a:pt x="2374" y="1365"/>
                  </a:lnTo>
                  <a:lnTo>
                    <a:pt x="2414" y="1313"/>
                  </a:lnTo>
                  <a:lnTo>
                    <a:pt x="2448" y="1260"/>
                  </a:lnTo>
                  <a:lnTo>
                    <a:pt x="2478" y="1205"/>
                  </a:lnTo>
                  <a:lnTo>
                    <a:pt x="2503" y="1148"/>
                  </a:lnTo>
                  <a:lnTo>
                    <a:pt x="2523" y="1090"/>
                  </a:lnTo>
                  <a:lnTo>
                    <a:pt x="2537" y="1030"/>
                  </a:lnTo>
                  <a:lnTo>
                    <a:pt x="2545" y="969"/>
                  </a:lnTo>
                  <a:lnTo>
                    <a:pt x="2548" y="907"/>
                  </a:lnTo>
                  <a:lnTo>
                    <a:pt x="2545" y="845"/>
                  </a:lnTo>
                  <a:lnTo>
                    <a:pt x="2537" y="784"/>
                  </a:lnTo>
                  <a:lnTo>
                    <a:pt x="2523" y="724"/>
                  </a:lnTo>
                  <a:lnTo>
                    <a:pt x="2503" y="666"/>
                  </a:lnTo>
                  <a:lnTo>
                    <a:pt x="2478" y="609"/>
                  </a:lnTo>
                  <a:lnTo>
                    <a:pt x="2448" y="554"/>
                  </a:lnTo>
                  <a:lnTo>
                    <a:pt x="2414" y="500"/>
                  </a:lnTo>
                  <a:lnTo>
                    <a:pt x="2374" y="449"/>
                  </a:lnTo>
                  <a:lnTo>
                    <a:pt x="2331" y="400"/>
                  </a:lnTo>
                  <a:lnTo>
                    <a:pt x="2283" y="353"/>
                  </a:lnTo>
                  <a:lnTo>
                    <a:pt x="2231" y="308"/>
                  </a:lnTo>
                  <a:lnTo>
                    <a:pt x="2175" y="265"/>
                  </a:lnTo>
                  <a:lnTo>
                    <a:pt x="2116" y="226"/>
                  </a:lnTo>
                  <a:lnTo>
                    <a:pt x="2053" y="189"/>
                  </a:lnTo>
                  <a:lnTo>
                    <a:pt x="1987" y="155"/>
                  </a:lnTo>
                  <a:lnTo>
                    <a:pt x="1917" y="124"/>
                  </a:lnTo>
                  <a:lnTo>
                    <a:pt x="1845" y="96"/>
                  </a:lnTo>
                  <a:lnTo>
                    <a:pt x="1770" y="71"/>
                  </a:lnTo>
                  <a:lnTo>
                    <a:pt x="1693" y="50"/>
                  </a:lnTo>
                  <a:lnTo>
                    <a:pt x="1613" y="32"/>
                  </a:lnTo>
                  <a:lnTo>
                    <a:pt x="1531" y="18"/>
                  </a:lnTo>
                  <a:lnTo>
                    <a:pt x="1447" y="8"/>
                  </a:lnTo>
                  <a:lnTo>
                    <a:pt x="1361" y="2"/>
                  </a:lnTo>
                  <a:lnTo>
                    <a:pt x="12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6" name="Freeform 7">
              <a:extLst>
                <a:ext uri="{FF2B5EF4-FFF2-40B4-BE49-F238E27FC236}">
                  <a16:creationId xmlns:a16="http://schemas.microsoft.com/office/drawing/2014/main" id="{0B2F3F1F-C2FC-4F43-8D9B-177745EAD8D3}"/>
                </a:ext>
              </a:extLst>
            </p:cNvPr>
            <p:cNvSpPr>
              <a:spLocks/>
            </p:cNvSpPr>
            <p:nvPr/>
          </p:nvSpPr>
          <p:spPr bwMode="auto">
            <a:xfrm>
              <a:off x="7725" y="115"/>
              <a:ext cx="2549" cy="1815"/>
            </a:xfrm>
            <a:custGeom>
              <a:avLst/>
              <a:gdLst>
                <a:gd name="T0" fmla="+- 0 7729 7726"/>
                <a:gd name="T1" fmla="*/ T0 w 2549"/>
                <a:gd name="T2" fmla="+- 0 961 116"/>
                <a:gd name="T3" fmla="*/ 961 h 1815"/>
                <a:gd name="T4" fmla="+- 0 7751 7726"/>
                <a:gd name="T5" fmla="*/ T4 w 2549"/>
                <a:gd name="T6" fmla="+- 0 840 116"/>
                <a:gd name="T7" fmla="*/ 840 h 1815"/>
                <a:gd name="T8" fmla="+- 0 7796 7726"/>
                <a:gd name="T9" fmla="*/ T8 w 2549"/>
                <a:gd name="T10" fmla="+- 0 725 116"/>
                <a:gd name="T11" fmla="*/ 725 h 1815"/>
                <a:gd name="T12" fmla="+- 0 7860 7726"/>
                <a:gd name="T13" fmla="*/ T12 w 2549"/>
                <a:gd name="T14" fmla="+- 0 616 116"/>
                <a:gd name="T15" fmla="*/ 616 h 1815"/>
                <a:gd name="T16" fmla="+- 0 7943 7726"/>
                <a:gd name="T17" fmla="*/ T16 w 2549"/>
                <a:gd name="T18" fmla="+- 0 516 116"/>
                <a:gd name="T19" fmla="*/ 516 h 1815"/>
                <a:gd name="T20" fmla="+- 0 8043 7726"/>
                <a:gd name="T21" fmla="*/ T20 w 2549"/>
                <a:gd name="T22" fmla="+- 0 424 116"/>
                <a:gd name="T23" fmla="*/ 424 h 1815"/>
                <a:gd name="T24" fmla="+- 0 8158 7726"/>
                <a:gd name="T25" fmla="*/ T24 w 2549"/>
                <a:gd name="T26" fmla="+- 0 342 116"/>
                <a:gd name="T27" fmla="*/ 342 h 1815"/>
                <a:gd name="T28" fmla="+- 0 8287 7726"/>
                <a:gd name="T29" fmla="*/ T28 w 2549"/>
                <a:gd name="T30" fmla="+- 0 271 116"/>
                <a:gd name="T31" fmla="*/ 271 h 1815"/>
                <a:gd name="T32" fmla="+- 0 8429 7726"/>
                <a:gd name="T33" fmla="*/ T32 w 2549"/>
                <a:gd name="T34" fmla="+- 0 212 116"/>
                <a:gd name="T35" fmla="*/ 212 h 1815"/>
                <a:gd name="T36" fmla="+- 0 8581 7726"/>
                <a:gd name="T37" fmla="*/ T36 w 2549"/>
                <a:gd name="T38" fmla="+- 0 166 116"/>
                <a:gd name="T39" fmla="*/ 166 h 1815"/>
                <a:gd name="T40" fmla="+- 0 8743 7726"/>
                <a:gd name="T41" fmla="*/ T40 w 2549"/>
                <a:gd name="T42" fmla="+- 0 134 116"/>
                <a:gd name="T43" fmla="*/ 134 h 1815"/>
                <a:gd name="T44" fmla="+- 0 8913 7726"/>
                <a:gd name="T45" fmla="*/ T44 w 2549"/>
                <a:gd name="T46" fmla="+- 0 118 116"/>
                <a:gd name="T47" fmla="*/ 118 h 1815"/>
                <a:gd name="T48" fmla="+- 0 9087 7726"/>
                <a:gd name="T49" fmla="*/ T48 w 2549"/>
                <a:gd name="T50" fmla="+- 0 118 116"/>
                <a:gd name="T51" fmla="*/ 118 h 1815"/>
                <a:gd name="T52" fmla="+- 0 9257 7726"/>
                <a:gd name="T53" fmla="*/ T52 w 2549"/>
                <a:gd name="T54" fmla="+- 0 134 116"/>
                <a:gd name="T55" fmla="*/ 134 h 1815"/>
                <a:gd name="T56" fmla="+- 0 9419 7726"/>
                <a:gd name="T57" fmla="*/ T56 w 2549"/>
                <a:gd name="T58" fmla="+- 0 166 116"/>
                <a:gd name="T59" fmla="*/ 166 h 1815"/>
                <a:gd name="T60" fmla="+- 0 9571 7726"/>
                <a:gd name="T61" fmla="*/ T60 w 2549"/>
                <a:gd name="T62" fmla="+- 0 212 116"/>
                <a:gd name="T63" fmla="*/ 212 h 1815"/>
                <a:gd name="T64" fmla="+- 0 9713 7726"/>
                <a:gd name="T65" fmla="*/ T64 w 2549"/>
                <a:gd name="T66" fmla="+- 0 271 116"/>
                <a:gd name="T67" fmla="*/ 271 h 1815"/>
                <a:gd name="T68" fmla="+- 0 9842 7726"/>
                <a:gd name="T69" fmla="*/ T68 w 2549"/>
                <a:gd name="T70" fmla="+- 0 342 116"/>
                <a:gd name="T71" fmla="*/ 342 h 1815"/>
                <a:gd name="T72" fmla="+- 0 9957 7726"/>
                <a:gd name="T73" fmla="*/ T72 w 2549"/>
                <a:gd name="T74" fmla="+- 0 424 116"/>
                <a:gd name="T75" fmla="*/ 424 h 1815"/>
                <a:gd name="T76" fmla="+- 0 10057 7726"/>
                <a:gd name="T77" fmla="*/ T76 w 2549"/>
                <a:gd name="T78" fmla="+- 0 516 116"/>
                <a:gd name="T79" fmla="*/ 516 h 1815"/>
                <a:gd name="T80" fmla="+- 0 10140 7726"/>
                <a:gd name="T81" fmla="*/ T80 w 2549"/>
                <a:gd name="T82" fmla="+- 0 616 116"/>
                <a:gd name="T83" fmla="*/ 616 h 1815"/>
                <a:gd name="T84" fmla="+- 0 10204 7726"/>
                <a:gd name="T85" fmla="*/ T84 w 2549"/>
                <a:gd name="T86" fmla="+- 0 725 116"/>
                <a:gd name="T87" fmla="*/ 725 h 1815"/>
                <a:gd name="T88" fmla="+- 0 10249 7726"/>
                <a:gd name="T89" fmla="*/ T88 w 2549"/>
                <a:gd name="T90" fmla="+- 0 840 116"/>
                <a:gd name="T91" fmla="*/ 840 h 1815"/>
                <a:gd name="T92" fmla="+- 0 10271 7726"/>
                <a:gd name="T93" fmla="*/ T92 w 2549"/>
                <a:gd name="T94" fmla="+- 0 961 116"/>
                <a:gd name="T95" fmla="*/ 961 h 1815"/>
                <a:gd name="T96" fmla="+- 0 10271 7726"/>
                <a:gd name="T97" fmla="*/ T96 w 2549"/>
                <a:gd name="T98" fmla="+- 0 1085 116"/>
                <a:gd name="T99" fmla="*/ 1085 h 1815"/>
                <a:gd name="T100" fmla="+- 0 10249 7726"/>
                <a:gd name="T101" fmla="*/ T100 w 2549"/>
                <a:gd name="T102" fmla="+- 0 1206 116"/>
                <a:gd name="T103" fmla="*/ 1206 h 1815"/>
                <a:gd name="T104" fmla="+- 0 10204 7726"/>
                <a:gd name="T105" fmla="*/ T104 w 2549"/>
                <a:gd name="T106" fmla="+- 0 1321 116"/>
                <a:gd name="T107" fmla="*/ 1321 h 1815"/>
                <a:gd name="T108" fmla="+- 0 10140 7726"/>
                <a:gd name="T109" fmla="*/ T108 w 2549"/>
                <a:gd name="T110" fmla="+- 0 1429 116"/>
                <a:gd name="T111" fmla="*/ 1429 h 1815"/>
                <a:gd name="T112" fmla="+- 0 10057 7726"/>
                <a:gd name="T113" fmla="*/ T112 w 2549"/>
                <a:gd name="T114" fmla="+- 0 1530 116"/>
                <a:gd name="T115" fmla="*/ 1530 h 1815"/>
                <a:gd name="T116" fmla="+- 0 9957 7726"/>
                <a:gd name="T117" fmla="*/ T116 w 2549"/>
                <a:gd name="T118" fmla="+- 0 1622 116"/>
                <a:gd name="T119" fmla="*/ 1622 h 1815"/>
                <a:gd name="T120" fmla="+- 0 9842 7726"/>
                <a:gd name="T121" fmla="*/ T120 w 2549"/>
                <a:gd name="T122" fmla="+- 0 1704 116"/>
                <a:gd name="T123" fmla="*/ 1704 h 1815"/>
                <a:gd name="T124" fmla="+- 0 9713 7726"/>
                <a:gd name="T125" fmla="*/ T124 w 2549"/>
                <a:gd name="T126" fmla="+- 0 1775 116"/>
                <a:gd name="T127" fmla="*/ 1775 h 1815"/>
                <a:gd name="T128" fmla="+- 0 9571 7726"/>
                <a:gd name="T129" fmla="*/ T128 w 2549"/>
                <a:gd name="T130" fmla="+- 0 1834 116"/>
                <a:gd name="T131" fmla="*/ 1834 h 1815"/>
                <a:gd name="T132" fmla="+- 0 9419 7726"/>
                <a:gd name="T133" fmla="*/ T132 w 2549"/>
                <a:gd name="T134" fmla="+- 0 1880 116"/>
                <a:gd name="T135" fmla="*/ 1880 h 1815"/>
                <a:gd name="T136" fmla="+- 0 9257 7726"/>
                <a:gd name="T137" fmla="*/ T136 w 2549"/>
                <a:gd name="T138" fmla="+- 0 1912 116"/>
                <a:gd name="T139" fmla="*/ 1912 h 1815"/>
                <a:gd name="T140" fmla="+- 0 9087 7726"/>
                <a:gd name="T141" fmla="*/ T140 w 2549"/>
                <a:gd name="T142" fmla="+- 0 1928 116"/>
                <a:gd name="T143" fmla="*/ 1928 h 1815"/>
                <a:gd name="T144" fmla="+- 0 8913 7726"/>
                <a:gd name="T145" fmla="*/ T144 w 2549"/>
                <a:gd name="T146" fmla="+- 0 1928 116"/>
                <a:gd name="T147" fmla="*/ 1928 h 1815"/>
                <a:gd name="T148" fmla="+- 0 8743 7726"/>
                <a:gd name="T149" fmla="*/ T148 w 2549"/>
                <a:gd name="T150" fmla="+- 0 1912 116"/>
                <a:gd name="T151" fmla="*/ 1912 h 1815"/>
                <a:gd name="T152" fmla="+- 0 8581 7726"/>
                <a:gd name="T153" fmla="*/ T152 w 2549"/>
                <a:gd name="T154" fmla="+- 0 1880 116"/>
                <a:gd name="T155" fmla="*/ 1880 h 1815"/>
                <a:gd name="T156" fmla="+- 0 8429 7726"/>
                <a:gd name="T157" fmla="*/ T156 w 2549"/>
                <a:gd name="T158" fmla="+- 0 1834 116"/>
                <a:gd name="T159" fmla="*/ 1834 h 1815"/>
                <a:gd name="T160" fmla="+- 0 8287 7726"/>
                <a:gd name="T161" fmla="*/ T160 w 2549"/>
                <a:gd name="T162" fmla="+- 0 1775 116"/>
                <a:gd name="T163" fmla="*/ 1775 h 1815"/>
                <a:gd name="T164" fmla="+- 0 8158 7726"/>
                <a:gd name="T165" fmla="*/ T164 w 2549"/>
                <a:gd name="T166" fmla="+- 0 1704 116"/>
                <a:gd name="T167" fmla="*/ 1704 h 1815"/>
                <a:gd name="T168" fmla="+- 0 8043 7726"/>
                <a:gd name="T169" fmla="*/ T168 w 2549"/>
                <a:gd name="T170" fmla="+- 0 1622 116"/>
                <a:gd name="T171" fmla="*/ 1622 h 1815"/>
                <a:gd name="T172" fmla="+- 0 7943 7726"/>
                <a:gd name="T173" fmla="*/ T172 w 2549"/>
                <a:gd name="T174" fmla="+- 0 1530 116"/>
                <a:gd name="T175" fmla="*/ 1530 h 1815"/>
                <a:gd name="T176" fmla="+- 0 7860 7726"/>
                <a:gd name="T177" fmla="*/ T176 w 2549"/>
                <a:gd name="T178" fmla="+- 0 1429 116"/>
                <a:gd name="T179" fmla="*/ 1429 h 1815"/>
                <a:gd name="T180" fmla="+- 0 7796 7726"/>
                <a:gd name="T181" fmla="*/ T180 w 2549"/>
                <a:gd name="T182" fmla="+- 0 1321 116"/>
                <a:gd name="T183" fmla="*/ 1321 h 1815"/>
                <a:gd name="T184" fmla="+- 0 7751 7726"/>
                <a:gd name="T185" fmla="*/ T184 w 2549"/>
                <a:gd name="T186" fmla="+- 0 1206 116"/>
                <a:gd name="T187" fmla="*/ 1206 h 1815"/>
                <a:gd name="T188" fmla="+- 0 7729 7726"/>
                <a:gd name="T189" fmla="*/ T188 w 2549"/>
                <a:gd name="T190" fmla="+- 0 1085 116"/>
                <a:gd name="T191" fmla="*/ 1085 h 181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Lst>
              <a:rect l="0" t="0" r="r" b="b"/>
              <a:pathLst>
                <a:path w="2549" h="1815">
                  <a:moveTo>
                    <a:pt x="0" y="907"/>
                  </a:moveTo>
                  <a:lnTo>
                    <a:pt x="3" y="845"/>
                  </a:lnTo>
                  <a:lnTo>
                    <a:pt x="11" y="784"/>
                  </a:lnTo>
                  <a:lnTo>
                    <a:pt x="25" y="724"/>
                  </a:lnTo>
                  <a:lnTo>
                    <a:pt x="45" y="666"/>
                  </a:lnTo>
                  <a:lnTo>
                    <a:pt x="70" y="609"/>
                  </a:lnTo>
                  <a:lnTo>
                    <a:pt x="100" y="554"/>
                  </a:lnTo>
                  <a:lnTo>
                    <a:pt x="134" y="500"/>
                  </a:lnTo>
                  <a:lnTo>
                    <a:pt x="174" y="449"/>
                  </a:lnTo>
                  <a:lnTo>
                    <a:pt x="217" y="400"/>
                  </a:lnTo>
                  <a:lnTo>
                    <a:pt x="265" y="353"/>
                  </a:lnTo>
                  <a:lnTo>
                    <a:pt x="317" y="308"/>
                  </a:lnTo>
                  <a:lnTo>
                    <a:pt x="373" y="265"/>
                  </a:lnTo>
                  <a:lnTo>
                    <a:pt x="432" y="226"/>
                  </a:lnTo>
                  <a:lnTo>
                    <a:pt x="495" y="189"/>
                  </a:lnTo>
                  <a:lnTo>
                    <a:pt x="561" y="155"/>
                  </a:lnTo>
                  <a:lnTo>
                    <a:pt x="631" y="124"/>
                  </a:lnTo>
                  <a:lnTo>
                    <a:pt x="703" y="96"/>
                  </a:lnTo>
                  <a:lnTo>
                    <a:pt x="778" y="71"/>
                  </a:lnTo>
                  <a:lnTo>
                    <a:pt x="855" y="50"/>
                  </a:lnTo>
                  <a:lnTo>
                    <a:pt x="935" y="32"/>
                  </a:lnTo>
                  <a:lnTo>
                    <a:pt x="1017" y="18"/>
                  </a:lnTo>
                  <a:lnTo>
                    <a:pt x="1101" y="8"/>
                  </a:lnTo>
                  <a:lnTo>
                    <a:pt x="1187" y="2"/>
                  </a:lnTo>
                  <a:lnTo>
                    <a:pt x="1274" y="0"/>
                  </a:lnTo>
                  <a:lnTo>
                    <a:pt x="1361" y="2"/>
                  </a:lnTo>
                  <a:lnTo>
                    <a:pt x="1447" y="8"/>
                  </a:lnTo>
                  <a:lnTo>
                    <a:pt x="1531" y="18"/>
                  </a:lnTo>
                  <a:lnTo>
                    <a:pt x="1613" y="32"/>
                  </a:lnTo>
                  <a:lnTo>
                    <a:pt x="1693" y="50"/>
                  </a:lnTo>
                  <a:lnTo>
                    <a:pt x="1770" y="71"/>
                  </a:lnTo>
                  <a:lnTo>
                    <a:pt x="1845" y="96"/>
                  </a:lnTo>
                  <a:lnTo>
                    <a:pt x="1917" y="124"/>
                  </a:lnTo>
                  <a:lnTo>
                    <a:pt x="1987" y="155"/>
                  </a:lnTo>
                  <a:lnTo>
                    <a:pt x="2053" y="189"/>
                  </a:lnTo>
                  <a:lnTo>
                    <a:pt x="2116" y="226"/>
                  </a:lnTo>
                  <a:lnTo>
                    <a:pt x="2175" y="265"/>
                  </a:lnTo>
                  <a:lnTo>
                    <a:pt x="2231" y="308"/>
                  </a:lnTo>
                  <a:lnTo>
                    <a:pt x="2283" y="353"/>
                  </a:lnTo>
                  <a:lnTo>
                    <a:pt x="2331" y="400"/>
                  </a:lnTo>
                  <a:lnTo>
                    <a:pt x="2374" y="449"/>
                  </a:lnTo>
                  <a:lnTo>
                    <a:pt x="2414" y="500"/>
                  </a:lnTo>
                  <a:lnTo>
                    <a:pt x="2448" y="554"/>
                  </a:lnTo>
                  <a:lnTo>
                    <a:pt x="2478" y="609"/>
                  </a:lnTo>
                  <a:lnTo>
                    <a:pt x="2503" y="666"/>
                  </a:lnTo>
                  <a:lnTo>
                    <a:pt x="2523" y="724"/>
                  </a:lnTo>
                  <a:lnTo>
                    <a:pt x="2537" y="784"/>
                  </a:lnTo>
                  <a:lnTo>
                    <a:pt x="2545" y="845"/>
                  </a:lnTo>
                  <a:lnTo>
                    <a:pt x="2548" y="907"/>
                  </a:lnTo>
                  <a:lnTo>
                    <a:pt x="2545" y="969"/>
                  </a:lnTo>
                  <a:lnTo>
                    <a:pt x="2537" y="1030"/>
                  </a:lnTo>
                  <a:lnTo>
                    <a:pt x="2523" y="1090"/>
                  </a:lnTo>
                  <a:lnTo>
                    <a:pt x="2503" y="1148"/>
                  </a:lnTo>
                  <a:lnTo>
                    <a:pt x="2478" y="1205"/>
                  </a:lnTo>
                  <a:lnTo>
                    <a:pt x="2448" y="1260"/>
                  </a:lnTo>
                  <a:lnTo>
                    <a:pt x="2414" y="1313"/>
                  </a:lnTo>
                  <a:lnTo>
                    <a:pt x="2374" y="1365"/>
                  </a:lnTo>
                  <a:lnTo>
                    <a:pt x="2331" y="1414"/>
                  </a:lnTo>
                  <a:lnTo>
                    <a:pt x="2283" y="1461"/>
                  </a:lnTo>
                  <a:lnTo>
                    <a:pt x="2231" y="1506"/>
                  </a:lnTo>
                  <a:lnTo>
                    <a:pt x="2175" y="1548"/>
                  </a:lnTo>
                  <a:lnTo>
                    <a:pt x="2116" y="1588"/>
                  </a:lnTo>
                  <a:lnTo>
                    <a:pt x="2053" y="1625"/>
                  </a:lnTo>
                  <a:lnTo>
                    <a:pt x="1987" y="1659"/>
                  </a:lnTo>
                  <a:lnTo>
                    <a:pt x="1917" y="1690"/>
                  </a:lnTo>
                  <a:lnTo>
                    <a:pt x="1845" y="1718"/>
                  </a:lnTo>
                  <a:lnTo>
                    <a:pt x="1770" y="1743"/>
                  </a:lnTo>
                  <a:lnTo>
                    <a:pt x="1693" y="1764"/>
                  </a:lnTo>
                  <a:lnTo>
                    <a:pt x="1613" y="1782"/>
                  </a:lnTo>
                  <a:lnTo>
                    <a:pt x="1531" y="1796"/>
                  </a:lnTo>
                  <a:lnTo>
                    <a:pt x="1447" y="1806"/>
                  </a:lnTo>
                  <a:lnTo>
                    <a:pt x="1361" y="1812"/>
                  </a:lnTo>
                  <a:lnTo>
                    <a:pt x="1274" y="1814"/>
                  </a:lnTo>
                  <a:lnTo>
                    <a:pt x="1187" y="1812"/>
                  </a:lnTo>
                  <a:lnTo>
                    <a:pt x="1101" y="1806"/>
                  </a:lnTo>
                  <a:lnTo>
                    <a:pt x="1017" y="1796"/>
                  </a:lnTo>
                  <a:lnTo>
                    <a:pt x="935" y="1782"/>
                  </a:lnTo>
                  <a:lnTo>
                    <a:pt x="855" y="1764"/>
                  </a:lnTo>
                  <a:lnTo>
                    <a:pt x="778" y="1743"/>
                  </a:lnTo>
                  <a:lnTo>
                    <a:pt x="703" y="1718"/>
                  </a:lnTo>
                  <a:lnTo>
                    <a:pt x="631" y="1690"/>
                  </a:lnTo>
                  <a:lnTo>
                    <a:pt x="561" y="1659"/>
                  </a:lnTo>
                  <a:lnTo>
                    <a:pt x="495" y="1625"/>
                  </a:lnTo>
                  <a:lnTo>
                    <a:pt x="432" y="1588"/>
                  </a:lnTo>
                  <a:lnTo>
                    <a:pt x="373" y="1548"/>
                  </a:lnTo>
                  <a:lnTo>
                    <a:pt x="317" y="1506"/>
                  </a:lnTo>
                  <a:lnTo>
                    <a:pt x="265" y="1461"/>
                  </a:lnTo>
                  <a:lnTo>
                    <a:pt x="217" y="1414"/>
                  </a:lnTo>
                  <a:lnTo>
                    <a:pt x="174" y="1365"/>
                  </a:lnTo>
                  <a:lnTo>
                    <a:pt x="134" y="1313"/>
                  </a:lnTo>
                  <a:lnTo>
                    <a:pt x="100" y="1260"/>
                  </a:lnTo>
                  <a:lnTo>
                    <a:pt x="70" y="1205"/>
                  </a:lnTo>
                  <a:lnTo>
                    <a:pt x="45" y="1148"/>
                  </a:lnTo>
                  <a:lnTo>
                    <a:pt x="25" y="1090"/>
                  </a:lnTo>
                  <a:lnTo>
                    <a:pt x="11" y="1030"/>
                  </a:lnTo>
                  <a:lnTo>
                    <a:pt x="3" y="969"/>
                  </a:lnTo>
                  <a:lnTo>
                    <a:pt x="0" y="907"/>
                  </a:lnTo>
                  <a:close/>
                </a:path>
              </a:pathLst>
            </a:custGeom>
            <a:noFill/>
            <a:ln w="12192">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7" name="Rectangle 6">
              <a:extLst>
                <a:ext uri="{FF2B5EF4-FFF2-40B4-BE49-F238E27FC236}">
                  <a16:creationId xmlns:a16="http://schemas.microsoft.com/office/drawing/2014/main" id="{2D058760-B776-404E-B9A5-D8E6AF8A96BF}"/>
                </a:ext>
              </a:extLst>
            </p:cNvPr>
            <p:cNvSpPr>
              <a:spLocks noChangeArrowheads="1"/>
            </p:cNvSpPr>
            <p:nvPr/>
          </p:nvSpPr>
          <p:spPr bwMode="auto">
            <a:xfrm>
              <a:off x="7786" y="770"/>
              <a:ext cx="2407" cy="5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ctr">
                <a:lnSpc>
                  <a:spcPct val="115000"/>
                </a:lnSpc>
                <a:spcAft>
                  <a:spcPts val="1000"/>
                </a:spcAft>
              </a:pPr>
              <a:r>
                <a:rPr lang="en-IN" sz="1100">
                  <a:effectLst/>
                  <a:latin typeface="Calibri" panose="020F0502020204030204" pitchFamily="34" charset="0"/>
                  <a:ea typeface="Calibri" panose="020F0502020204030204" pitchFamily="34" charset="0"/>
                  <a:cs typeface="Times New Roman" panose="02020603050405020304" pitchFamily="18" charset="0"/>
                </a:rPr>
                <a:t>Customer </a:t>
              </a:r>
              <a:r>
                <a:rPr lang="en-IN" sz="1100" spc="-15">
                  <a:effectLst/>
                  <a:latin typeface="Calibri" panose="020F0502020204030204" pitchFamily="34" charset="0"/>
                  <a:ea typeface="Calibri" panose="020F0502020204030204" pitchFamily="34" charset="0"/>
                  <a:cs typeface="Times New Roman" panose="02020603050405020304" pitchFamily="18" charset="0"/>
                </a:rPr>
                <a:t>Billing System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30" name="Rectangle 29">
            <a:extLst>
              <a:ext uri="{FF2B5EF4-FFF2-40B4-BE49-F238E27FC236}">
                <a16:creationId xmlns:a16="http://schemas.microsoft.com/office/drawing/2014/main" id="{40008EE7-5587-457D-A9C1-586215257199}"/>
              </a:ext>
            </a:extLst>
          </p:cNvPr>
          <p:cNvSpPr>
            <a:spLocks noChangeArrowheads="1"/>
          </p:cNvSpPr>
          <p:nvPr/>
        </p:nvSpPr>
        <p:spPr bwMode="auto">
          <a:xfrm>
            <a:off x="603850" y="297825"/>
            <a:ext cx="765162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76300" algn="l"/>
              </a:tabLst>
              <a:defRPr>
                <a:solidFill>
                  <a:schemeClr val="tx1"/>
                </a:solidFill>
                <a:latin typeface="Arial" panose="020B0604020202020204" pitchFamily="34" charset="0"/>
              </a:defRPr>
            </a:lvl1pPr>
            <a:lvl2pPr eaLnBrk="0" fontAlgn="base" hangingPunct="0">
              <a:spcBef>
                <a:spcPct val="0"/>
              </a:spcBef>
              <a:spcAft>
                <a:spcPct val="0"/>
              </a:spcAft>
              <a:tabLst>
                <a:tab pos="876300" algn="l"/>
              </a:tabLst>
              <a:defRPr>
                <a:solidFill>
                  <a:schemeClr val="tx1"/>
                </a:solidFill>
                <a:latin typeface="Arial" panose="020B0604020202020204" pitchFamily="34" charset="0"/>
              </a:defRPr>
            </a:lvl2pPr>
            <a:lvl3pPr eaLnBrk="0" fontAlgn="base" hangingPunct="0">
              <a:spcBef>
                <a:spcPct val="0"/>
              </a:spcBef>
              <a:spcAft>
                <a:spcPct val="0"/>
              </a:spcAft>
              <a:tabLst>
                <a:tab pos="876300" algn="l"/>
              </a:tabLst>
              <a:defRPr>
                <a:solidFill>
                  <a:schemeClr val="tx1"/>
                </a:solidFill>
                <a:latin typeface="Arial" panose="020B0604020202020204" pitchFamily="34" charset="0"/>
              </a:defRPr>
            </a:lvl3pPr>
            <a:lvl4pPr eaLnBrk="0" fontAlgn="base" hangingPunct="0">
              <a:spcBef>
                <a:spcPct val="0"/>
              </a:spcBef>
              <a:spcAft>
                <a:spcPct val="0"/>
              </a:spcAft>
              <a:tabLst>
                <a:tab pos="876300" algn="l"/>
              </a:tabLst>
              <a:defRPr>
                <a:solidFill>
                  <a:schemeClr val="tx1"/>
                </a:solidFill>
                <a:latin typeface="Arial" panose="020B0604020202020204" pitchFamily="34" charset="0"/>
              </a:defRPr>
            </a:lvl4pPr>
            <a:lvl5pPr eaLnBrk="0" fontAlgn="base" hangingPunct="0">
              <a:spcBef>
                <a:spcPct val="0"/>
              </a:spcBef>
              <a:spcAft>
                <a:spcPct val="0"/>
              </a:spcAft>
              <a:tabLst>
                <a:tab pos="876300" algn="l"/>
              </a:tabLst>
              <a:defRPr>
                <a:solidFill>
                  <a:schemeClr val="tx1"/>
                </a:solidFill>
                <a:latin typeface="Arial" panose="020B0604020202020204" pitchFamily="34" charset="0"/>
              </a:defRPr>
            </a:lvl5pPr>
            <a:lvl6pPr eaLnBrk="0" fontAlgn="base" hangingPunct="0">
              <a:spcBef>
                <a:spcPct val="0"/>
              </a:spcBef>
              <a:spcAft>
                <a:spcPct val="0"/>
              </a:spcAft>
              <a:tabLst>
                <a:tab pos="876300" algn="l"/>
              </a:tabLst>
              <a:defRPr>
                <a:solidFill>
                  <a:schemeClr val="tx1"/>
                </a:solidFill>
                <a:latin typeface="Arial" panose="020B0604020202020204" pitchFamily="34" charset="0"/>
              </a:defRPr>
            </a:lvl6pPr>
            <a:lvl7pPr eaLnBrk="0" fontAlgn="base" hangingPunct="0">
              <a:spcBef>
                <a:spcPct val="0"/>
              </a:spcBef>
              <a:spcAft>
                <a:spcPct val="0"/>
              </a:spcAft>
              <a:tabLst>
                <a:tab pos="876300" algn="l"/>
              </a:tabLst>
              <a:defRPr>
                <a:solidFill>
                  <a:schemeClr val="tx1"/>
                </a:solidFill>
                <a:latin typeface="Arial" panose="020B0604020202020204" pitchFamily="34" charset="0"/>
              </a:defRPr>
            </a:lvl7pPr>
            <a:lvl8pPr eaLnBrk="0" fontAlgn="base" hangingPunct="0">
              <a:spcBef>
                <a:spcPct val="0"/>
              </a:spcBef>
              <a:spcAft>
                <a:spcPct val="0"/>
              </a:spcAft>
              <a:tabLst>
                <a:tab pos="876300" algn="l"/>
              </a:tabLst>
              <a:defRPr>
                <a:solidFill>
                  <a:schemeClr val="tx1"/>
                </a:solidFill>
                <a:latin typeface="Arial" panose="020B0604020202020204" pitchFamily="34" charset="0"/>
              </a:defRPr>
            </a:lvl8pPr>
            <a:lvl9pPr eaLnBrk="0" fontAlgn="base" hangingPunct="0">
              <a:spcBef>
                <a:spcPct val="0"/>
              </a:spcBef>
              <a:spcAft>
                <a:spcPct val="0"/>
              </a:spcAft>
              <a:tabLst>
                <a:tab pos="8763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876300" algn="l"/>
              </a:tabLst>
            </a:pPr>
            <a:r>
              <a:rPr kumimoji="0" lang="en-US" altLang="en-US" sz="1600" b="1" i="1" u="none" strike="noStrike" cap="none" normalizeH="0" baseline="0" dirty="0">
                <a:ln>
                  <a:noFill/>
                </a:ln>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Data Flow Diagrams of Customer Billing System:</a:t>
            </a:r>
            <a:endParaRPr kumimoji="0" lang="en-US" altLang="en-US" sz="1600" b="1"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876300" algn="l"/>
              </a:tabLst>
            </a:pPr>
            <a:r>
              <a:rPr kumimoji="0" lang="en-US" altLang="en-US" sz="1600" b="1" i="1" u="none" strike="noStrike" cap="none" normalizeH="0" baseline="0" dirty="0">
                <a:ln>
                  <a:noFill/>
                </a:ln>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 DFD Level 0</a:t>
            </a:r>
            <a:endParaRPr kumimoji="0" lang="en-US" altLang="en-US" sz="16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876300" algn="l"/>
              </a:tabLst>
            </a:pPr>
            <a:endParaRPr kumimoji="0" lang="en-US" altLang="en-US" sz="1600" b="1" i="0" u="none" strike="noStrike" cap="none" normalizeH="0" baseline="0" dirty="0">
              <a:ln>
                <a:noFill/>
              </a:ln>
              <a:solidFill>
                <a:schemeClr val="tx1"/>
              </a:solidFill>
              <a:effectLst/>
              <a:latin typeface="Arial" panose="020B0604020202020204" pitchFamily="34" charset="0"/>
            </a:endParaRPr>
          </a:p>
        </p:txBody>
      </p:sp>
      <p:sp>
        <p:nvSpPr>
          <p:cNvPr id="31" name="Rectangle 32">
            <a:extLst>
              <a:ext uri="{FF2B5EF4-FFF2-40B4-BE49-F238E27FC236}">
                <a16:creationId xmlns:a16="http://schemas.microsoft.com/office/drawing/2014/main" id="{908F4C07-CD25-4B91-B80E-38F299E03645}"/>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33">
            <a:extLst>
              <a:ext uri="{FF2B5EF4-FFF2-40B4-BE49-F238E27FC236}">
                <a16:creationId xmlns:a16="http://schemas.microsoft.com/office/drawing/2014/main" id="{D4111C05-E4C7-45A6-B76D-05F449974D2B}"/>
              </a:ext>
            </a:extLst>
          </p:cNvPr>
          <p:cNvSpPr>
            <a:spLocks noChangeArrowheads="1"/>
          </p:cNvSpPr>
          <p:nvPr/>
        </p:nvSpPr>
        <p:spPr bwMode="auto">
          <a:xfrm>
            <a:off x="0" y="134034"/>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3" name="Rectangle 41">
            <a:extLst>
              <a:ext uri="{FF2B5EF4-FFF2-40B4-BE49-F238E27FC236}">
                <a16:creationId xmlns:a16="http://schemas.microsoft.com/office/drawing/2014/main" id="{7848D12A-29A7-454B-9485-D5B152377023}"/>
              </a:ext>
            </a:extLst>
          </p:cNvPr>
          <p:cNvSpPr>
            <a:spLocks noChangeArrowheads="1"/>
          </p:cNvSpPr>
          <p:nvPr/>
        </p:nvSpPr>
        <p:spPr bwMode="auto">
          <a:xfrm>
            <a:off x="603850" y="68420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4" name="Rectangle 43">
            <a:extLst>
              <a:ext uri="{FF2B5EF4-FFF2-40B4-BE49-F238E27FC236}">
                <a16:creationId xmlns:a16="http://schemas.microsoft.com/office/drawing/2014/main" id="{89F2F4B9-633A-46C1-9D21-8EC5A3B42F94}"/>
              </a:ext>
            </a:extLst>
          </p:cNvPr>
          <p:cNvSpPr>
            <a:spLocks noChangeArrowheads="1"/>
          </p:cNvSpPr>
          <p:nvPr/>
        </p:nvSpPr>
        <p:spPr bwMode="auto">
          <a:xfrm>
            <a:off x="1052513" y="914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5" name="TextBox 34">
            <a:extLst>
              <a:ext uri="{FF2B5EF4-FFF2-40B4-BE49-F238E27FC236}">
                <a16:creationId xmlns:a16="http://schemas.microsoft.com/office/drawing/2014/main" id="{96392086-2D20-4A2C-9651-33B720D22316}"/>
              </a:ext>
            </a:extLst>
          </p:cNvPr>
          <p:cNvSpPr txBox="1"/>
          <p:nvPr/>
        </p:nvSpPr>
        <p:spPr>
          <a:xfrm>
            <a:off x="3053751" y="1549101"/>
            <a:ext cx="1966823" cy="276999"/>
          </a:xfrm>
          <a:prstGeom prst="rect">
            <a:avLst/>
          </a:prstGeom>
          <a:noFill/>
        </p:spPr>
        <p:txBody>
          <a:bodyPr wrap="square" rtlCol="0">
            <a:spAutoFit/>
          </a:bodyPr>
          <a:lstStyle/>
          <a:p>
            <a:r>
              <a:rPr lang="en-US" sz="1200" dirty="0">
                <a:solidFill>
                  <a:schemeClr val="bg1"/>
                </a:solidFill>
              </a:rPr>
              <a:t>Admin/Emp</a:t>
            </a:r>
            <a:endParaRPr lang="en-IN" sz="1200" dirty="0">
              <a:solidFill>
                <a:schemeClr val="bg1"/>
              </a:solidFill>
            </a:endParaRPr>
          </a:p>
        </p:txBody>
      </p:sp>
      <p:sp>
        <p:nvSpPr>
          <p:cNvPr id="36" name="TextBox 35">
            <a:extLst>
              <a:ext uri="{FF2B5EF4-FFF2-40B4-BE49-F238E27FC236}">
                <a16:creationId xmlns:a16="http://schemas.microsoft.com/office/drawing/2014/main" id="{F55350ED-1231-4939-9704-47DF34E46DA6}"/>
              </a:ext>
            </a:extLst>
          </p:cNvPr>
          <p:cNvSpPr txBox="1"/>
          <p:nvPr/>
        </p:nvSpPr>
        <p:spPr>
          <a:xfrm>
            <a:off x="6197044" y="1549101"/>
            <a:ext cx="1505310" cy="307777"/>
          </a:xfrm>
          <a:prstGeom prst="rect">
            <a:avLst/>
          </a:prstGeom>
          <a:noFill/>
        </p:spPr>
        <p:txBody>
          <a:bodyPr wrap="square" rtlCol="0">
            <a:spAutoFit/>
          </a:bodyPr>
          <a:lstStyle/>
          <a:p>
            <a:r>
              <a:rPr lang="en-US" sz="1400" dirty="0" err="1">
                <a:solidFill>
                  <a:schemeClr val="bg1"/>
                </a:solidFill>
              </a:rPr>
              <a:t>Cus</a:t>
            </a:r>
            <a:r>
              <a:rPr lang="en-US" sz="1400" dirty="0">
                <a:solidFill>
                  <a:schemeClr val="bg1"/>
                </a:solidFill>
              </a:rPr>
              <a:t> Billing Sys</a:t>
            </a:r>
            <a:endParaRPr lang="en-IN" sz="1400" dirty="0">
              <a:solidFill>
                <a:schemeClr val="bg1"/>
              </a:solidFill>
            </a:endParaRPr>
          </a:p>
        </p:txBody>
      </p:sp>
      <p:sp>
        <p:nvSpPr>
          <p:cNvPr id="37" name="TextBox 36">
            <a:extLst>
              <a:ext uri="{FF2B5EF4-FFF2-40B4-BE49-F238E27FC236}">
                <a16:creationId xmlns:a16="http://schemas.microsoft.com/office/drawing/2014/main" id="{70E42053-64AA-4BFC-9548-9EBAC643942A}"/>
              </a:ext>
            </a:extLst>
          </p:cNvPr>
          <p:cNvSpPr txBox="1"/>
          <p:nvPr/>
        </p:nvSpPr>
        <p:spPr>
          <a:xfrm>
            <a:off x="4602192" y="2264571"/>
            <a:ext cx="3653287" cy="369332"/>
          </a:xfrm>
          <a:prstGeom prst="rect">
            <a:avLst/>
          </a:prstGeom>
          <a:noFill/>
        </p:spPr>
        <p:txBody>
          <a:bodyPr wrap="square" rtlCol="0">
            <a:spAutoFit/>
          </a:bodyPr>
          <a:lstStyle/>
          <a:p>
            <a:r>
              <a:rPr lang="en-US" dirty="0">
                <a:solidFill>
                  <a:schemeClr val="accent6"/>
                </a:solidFill>
              </a:rPr>
              <a:t>DFD LEVEL 0</a:t>
            </a:r>
            <a:endParaRPr lang="en-IN" dirty="0">
              <a:solidFill>
                <a:schemeClr val="accent6"/>
              </a:solidFill>
            </a:endParaRPr>
          </a:p>
        </p:txBody>
      </p:sp>
      <p:grpSp>
        <p:nvGrpSpPr>
          <p:cNvPr id="38" name="Group 37">
            <a:extLst>
              <a:ext uri="{FF2B5EF4-FFF2-40B4-BE49-F238E27FC236}">
                <a16:creationId xmlns:a16="http://schemas.microsoft.com/office/drawing/2014/main" id="{A6D329E2-C53B-49FD-823B-4B5985230CE8}"/>
              </a:ext>
            </a:extLst>
          </p:cNvPr>
          <p:cNvGrpSpPr>
            <a:grpSpLocks/>
          </p:cNvGrpSpPr>
          <p:nvPr/>
        </p:nvGrpSpPr>
        <p:grpSpPr bwMode="auto">
          <a:xfrm>
            <a:off x="2446032" y="3924576"/>
            <a:ext cx="6076315" cy="1211580"/>
            <a:chOff x="1231" y="364"/>
            <a:chExt cx="9569" cy="1908"/>
          </a:xfrm>
        </p:grpSpPr>
        <p:sp>
          <p:nvSpPr>
            <p:cNvPr id="39" name="Freeform 10">
              <a:extLst>
                <a:ext uri="{FF2B5EF4-FFF2-40B4-BE49-F238E27FC236}">
                  <a16:creationId xmlns:a16="http://schemas.microsoft.com/office/drawing/2014/main" id="{5B50854C-9BEF-4797-8823-9AE18490301E}"/>
                </a:ext>
              </a:extLst>
            </p:cNvPr>
            <p:cNvSpPr>
              <a:spLocks/>
            </p:cNvSpPr>
            <p:nvPr/>
          </p:nvSpPr>
          <p:spPr bwMode="auto">
            <a:xfrm>
              <a:off x="1231" y="801"/>
              <a:ext cx="2084" cy="780"/>
            </a:xfrm>
            <a:custGeom>
              <a:avLst/>
              <a:gdLst>
                <a:gd name="T0" fmla="+- 0 3184 1231"/>
                <a:gd name="T1" fmla="*/ T0 w 2084"/>
                <a:gd name="T2" fmla="+- 0 801 801"/>
                <a:gd name="T3" fmla="*/ 801 h 780"/>
                <a:gd name="T4" fmla="+- 0 1361 1231"/>
                <a:gd name="T5" fmla="*/ T4 w 2084"/>
                <a:gd name="T6" fmla="+- 0 801 801"/>
                <a:gd name="T7" fmla="*/ 801 h 780"/>
                <a:gd name="T8" fmla="+- 0 1311 1231"/>
                <a:gd name="T9" fmla="*/ T8 w 2084"/>
                <a:gd name="T10" fmla="+- 0 812 801"/>
                <a:gd name="T11" fmla="*/ 812 h 780"/>
                <a:gd name="T12" fmla="+- 0 1269 1231"/>
                <a:gd name="T13" fmla="*/ T12 w 2084"/>
                <a:gd name="T14" fmla="+- 0 840 801"/>
                <a:gd name="T15" fmla="*/ 840 h 780"/>
                <a:gd name="T16" fmla="+- 0 1241 1231"/>
                <a:gd name="T17" fmla="*/ T16 w 2084"/>
                <a:gd name="T18" fmla="+- 0 881 801"/>
                <a:gd name="T19" fmla="*/ 881 h 780"/>
                <a:gd name="T20" fmla="+- 0 1231 1231"/>
                <a:gd name="T21" fmla="*/ T20 w 2084"/>
                <a:gd name="T22" fmla="+- 0 931 801"/>
                <a:gd name="T23" fmla="*/ 931 h 780"/>
                <a:gd name="T24" fmla="+- 0 1231 1231"/>
                <a:gd name="T25" fmla="*/ T24 w 2084"/>
                <a:gd name="T26" fmla="+- 0 1451 801"/>
                <a:gd name="T27" fmla="*/ 1451 h 780"/>
                <a:gd name="T28" fmla="+- 0 1241 1231"/>
                <a:gd name="T29" fmla="*/ T28 w 2084"/>
                <a:gd name="T30" fmla="+- 0 1502 801"/>
                <a:gd name="T31" fmla="*/ 1502 h 780"/>
                <a:gd name="T32" fmla="+- 0 1269 1231"/>
                <a:gd name="T33" fmla="*/ T32 w 2084"/>
                <a:gd name="T34" fmla="+- 0 1543 801"/>
                <a:gd name="T35" fmla="*/ 1543 h 780"/>
                <a:gd name="T36" fmla="+- 0 1311 1231"/>
                <a:gd name="T37" fmla="*/ T36 w 2084"/>
                <a:gd name="T38" fmla="+- 0 1571 801"/>
                <a:gd name="T39" fmla="*/ 1571 h 780"/>
                <a:gd name="T40" fmla="+- 0 1361 1231"/>
                <a:gd name="T41" fmla="*/ T40 w 2084"/>
                <a:gd name="T42" fmla="+- 0 1581 801"/>
                <a:gd name="T43" fmla="*/ 1581 h 780"/>
                <a:gd name="T44" fmla="+- 0 3184 1231"/>
                <a:gd name="T45" fmla="*/ T44 w 2084"/>
                <a:gd name="T46" fmla="+- 0 1581 801"/>
                <a:gd name="T47" fmla="*/ 1581 h 780"/>
                <a:gd name="T48" fmla="+- 0 3235 1231"/>
                <a:gd name="T49" fmla="*/ T48 w 2084"/>
                <a:gd name="T50" fmla="+- 0 1571 801"/>
                <a:gd name="T51" fmla="*/ 1571 h 780"/>
                <a:gd name="T52" fmla="+- 0 3276 1231"/>
                <a:gd name="T53" fmla="*/ T52 w 2084"/>
                <a:gd name="T54" fmla="+- 0 1543 801"/>
                <a:gd name="T55" fmla="*/ 1543 h 780"/>
                <a:gd name="T56" fmla="+- 0 3304 1231"/>
                <a:gd name="T57" fmla="*/ T56 w 2084"/>
                <a:gd name="T58" fmla="+- 0 1502 801"/>
                <a:gd name="T59" fmla="*/ 1502 h 780"/>
                <a:gd name="T60" fmla="+- 0 3314 1231"/>
                <a:gd name="T61" fmla="*/ T60 w 2084"/>
                <a:gd name="T62" fmla="+- 0 1451 801"/>
                <a:gd name="T63" fmla="*/ 1451 h 780"/>
                <a:gd name="T64" fmla="+- 0 3314 1231"/>
                <a:gd name="T65" fmla="*/ T64 w 2084"/>
                <a:gd name="T66" fmla="+- 0 931 801"/>
                <a:gd name="T67" fmla="*/ 931 h 780"/>
                <a:gd name="T68" fmla="+- 0 3304 1231"/>
                <a:gd name="T69" fmla="*/ T68 w 2084"/>
                <a:gd name="T70" fmla="+- 0 881 801"/>
                <a:gd name="T71" fmla="*/ 881 h 780"/>
                <a:gd name="T72" fmla="+- 0 3276 1231"/>
                <a:gd name="T73" fmla="*/ T72 w 2084"/>
                <a:gd name="T74" fmla="+- 0 840 801"/>
                <a:gd name="T75" fmla="*/ 840 h 780"/>
                <a:gd name="T76" fmla="+- 0 3235 1231"/>
                <a:gd name="T77" fmla="*/ T76 w 2084"/>
                <a:gd name="T78" fmla="+- 0 812 801"/>
                <a:gd name="T79" fmla="*/ 812 h 780"/>
                <a:gd name="T80" fmla="+- 0 3184 1231"/>
                <a:gd name="T81" fmla="*/ T80 w 2084"/>
                <a:gd name="T82" fmla="+- 0 801 801"/>
                <a:gd name="T83" fmla="*/ 801 h 78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2084" h="780">
                  <a:moveTo>
                    <a:pt x="1953" y="0"/>
                  </a:moveTo>
                  <a:lnTo>
                    <a:pt x="130" y="0"/>
                  </a:lnTo>
                  <a:lnTo>
                    <a:pt x="80" y="11"/>
                  </a:lnTo>
                  <a:lnTo>
                    <a:pt x="38" y="39"/>
                  </a:lnTo>
                  <a:lnTo>
                    <a:pt x="10" y="80"/>
                  </a:lnTo>
                  <a:lnTo>
                    <a:pt x="0" y="130"/>
                  </a:lnTo>
                  <a:lnTo>
                    <a:pt x="0" y="650"/>
                  </a:lnTo>
                  <a:lnTo>
                    <a:pt x="10" y="701"/>
                  </a:lnTo>
                  <a:lnTo>
                    <a:pt x="38" y="742"/>
                  </a:lnTo>
                  <a:lnTo>
                    <a:pt x="80" y="770"/>
                  </a:lnTo>
                  <a:lnTo>
                    <a:pt x="130" y="780"/>
                  </a:lnTo>
                  <a:lnTo>
                    <a:pt x="1953" y="780"/>
                  </a:lnTo>
                  <a:lnTo>
                    <a:pt x="2004" y="770"/>
                  </a:lnTo>
                  <a:lnTo>
                    <a:pt x="2045" y="742"/>
                  </a:lnTo>
                  <a:lnTo>
                    <a:pt x="2073" y="701"/>
                  </a:lnTo>
                  <a:lnTo>
                    <a:pt x="2083" y="650"/>
                  </a:lnTo>
                  <a:lnTo>
                    <a:pt x="2083" y="130"/>
                  </a:lnTo>
                  <a:lnTo>
                    <a:pt x="2073" y="80"/>
                  </a:lnTo>
                  <a:lnTo>
                    <a:pt x="2045" y="39"/>
                  </a:lnTo>
                  <a:lnTo>
                    <a:pt x="2004" y="11"/>
                  </a:lnTo>
                  <a:lnTo>
                    <a:pt x="19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sp>
          <p:nvSpPr>
            <p:cNvPr id="40" name="Freeform 11">
              <a:extLst>
                <a:ext uri="{FF2B5EF4-FFF2-40B4-BE49-F238E27FC236}">
                  <a16:creationId xmlns:a16="http://schemas.microsoft.com/office/drawing/2014/main" id="{B467E2D5-BD48-4CBC-A9C2-A771D3852FB2}"/>
                </a:ext>
              </a:extLst>
            </p:cNvPr>
            <p:cNvSpPr>
              <a:spLocks/>
            </p:cNvSpPr>
            <p:nvPr/>
          </p:nvSpPr>
          <p:spPr bwMode="auto">
            <a:xfrm>
              <a:off x="1231" y="801"/>
              <a:ext cx="2084" cy="780"/>
            </a:xfrm>
            <a:custGeom>
              <a:avLst/>
              <a:gdLst>
                <a:gd name="T0" fmla="+- 0 1231 1231"/>
                <a:gd name="T1" fmla="*/ T0 w 2084"/>
                <a:gd name="T2" fmla="+- 0 931 801"/>
                <a:gd name="T3" fmla="*/ 931 h 780"/>
                <a:gd name="T4" fmla="+- 0 1241 1231"/>
                <a:gd name="T5" fmla="*/ T4 w 2084"/>
                <a:gd name="T6" fmla="+- 0 881 801"/>
                <a:gd name="T7" fmla="*/ 881 h 780"/>
                <a:gd name="T8" fmla="+- 0 1269 1231"/>
                <a:gd name="T9" fmla="*/ T8 w 2084"/>
                <a:gd name="T10" fmla="+- 0 840 801"/>
                <a:gd name="T11" fmla="*/ 840 h 780"/>
                <a:gd name="T12" fmla="+- 0 1311 1231"/>
                <a:gd name="T13" fmla="*/ T12 w 2084"/>
                <a:gd name="T14" fmla="+- 0 812 801"/>
                <a:gd name="T15" fmla="*/ 812 h 780"/>
                <a:gd name="T16" fmla="+- 0 1361 1231"/>
                <a:gd name="T17" fmla="*/ T16 w 2084"/>
                <a:gd name="T18" fmla="+- 0 801 801"/>
                <a:gd name="T19" fmla="*/ 801 h 780"/>
                <a:gd name="T20" fmla="+- 0 3184 1231"/>
                <a:gd name="T21" fmla="*/ T20 w 2084"/>
                <a:gd name="T22" fmla="+- 0 801 801"/>
                <a:gd name="T23" fmla="*/ 801 h 780"/>
                <a:gd name="T24" fmla="+- 0 3235 1231"/>
                <a:gd name="T25" fmla="*/ T24 w 2084"/>
                <a:gd name="T26" fmla="+- 0 812 801"/>
                <a:gd name="T27" fmla="*/ 812 h 780"/>
                <a:gd name="T28" fmla="+- 0 3276 1231"/>
                <a:gd name="T29" fmla="*/ T28 w 2084"/>
                <a:gd name="T30" fmla="+- 0 840 801"/>
                <a:gd name="T31" fmla="*/ 840 h 780"/>
                <a:gd name="T32" fmla="+- 0 3304 1231"/>
                <a:gd name="T33" fmla="*/ T32 w 2084"/>
                <a:gd name="T34" fmla="+- 0 881 801"/>
                <a:gd name="T35" fmla="*/ 881 h 780"/>
                <a:gd name="T36" fmla="+- 0 3314 1231"/>
                <a:gd name="T37" fmla="*/ T36 w 2084"/>
                <a:gd name="T38" fmla="+- 0 931 801"/>
                <a:gd name="T39" fmla="*/ 931 h 780"/>
                <a:gd name="T40" fmla="+- 0 3314 1231"/>
                <a:gd name="T41" fmla="*/ T40 w 2084"/>
                <a:gd name="T42" fmla="+- 0 1451 801"/>
                <a:gd name="T43" fmla="*/ 1451 h 780"/>
                <a:gd name="T44" fmla="+- 0 3304 1231"/>
                <a:gd name="T45" fmla="*/ T44 w 2084"/>
                <a:gd name="T46" fmla="+- 0 1502 801"/>
                <a:gd name="T47" fmla="*/ 1502 h 780"/>
                <a:gd name="T48" fmla="+- 0 3276 1231"/>
                <a:gd name="T49" fmla="*/ T48 w 2084"/>
                <a:gd name="T50" fmla="+- 0 1543 801"/>
                <a:gd name="T51" fmla="*/ 1543 h 780"/>
                <a:gd name="T52" fmla="+- 0 3235 1231"/>
                <a:gd name="T53" fmla="*/ T52 w 2084"/>
                <a:gd name="T54" fmla="+- 0 1571 801"/>
                <a:gd name="T55" fmla="*/ 1571 h 780"/>
                <a:gd name="T56" fmla="+- 0 3184 1231"/>
                <a:gd name="T57" fmla="*/ T56 w 2084"/>
                <a:gd name="T58" fmla="+- 0 1581 801"/>
                <a:gd name="T59" fmla="*/ 1581 h 780"/>
                <a:gd name="T60" fmla="+- 0 1361 1231"/>
                <a:gd name="T61" fmla="*/ T60 w 2084"/>
                <a:gd name="T62" fmla="+- 0 1581 801"/>
                <a:gd name="T63" fmla="*/ 1581 h 780"/>
                <a:gd name="T64" fmla="+- 0 1311 1231"/>
                <a:gd name="T65" fmla="*/ T64 w 2084"/>
                <a:gd name="T66" fmla="+- 0 1571 801"/>
                <a:gd name="T67" fmla="*/ 1571 h 780"/>
                <a:gd name="T68" fmla="+- 0 1269 1231"/>
                <a:gd name="T69" fmla="*/ T68 w 2084"/>
                <a:gd name="T70" fmla="+- 0 1543 801"/>
                <a:gd name="T71" fmla="*/ 1543 h 780"/>
                <a:gd name="T72" fmla="+- 0 1241 1231"/>
                <a:gd name="T73" fmla="*/ T72 w 2084"/>
                <a:gd name="T74" fmla="+- 0 1502 801"/>
                <a:gd name="T75" fmla="*/ 1502 h 780"/>
                <a:gd name="T76" fmla="+- 0 1231 1231"/>
                <a:gd name="T77" fmla="*/ T76 w 2084"/>
                <a:gd name="T78" fmla="+- 0 1451 801"/>
                <a:gd name="T79" fmla="*/ 1451 h 780"/>
                <a:gd name="T80" fmla="+- 0 1231 1231"/>
                <a:gd name="T81" fmla="*/ T80 w 2084"/>
                <a:gd name="T82" fmla="+- 0 931 801"/>
                <a:gd name="T83" fmla="*/ 931 h 78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2084" h="780">
                  <a:moveTo>
                    <a:pt x="0" y="130"/>
                  </a:moveTo>
                  <a:lnTo>
                    <a:pt x="10" y="80"/>
                  </a:lnTo>
                  <a:lnTo>
                    <a:pt x="38" y="39"/>
                  </a:lnTo>
                  <a:lnTo>
                    <a:pt x="80" y="11"/>
                  </a:lnTo>
                  <a:lnTo>
                    <a:pt x="130" y="0"/>
                  </a:lnTo>
                  <a:lnTo>
                    <a:pt x="1953" y="0"/>
                  </a:lnTo>
                  <a:lnTo>
                    <a:pt x="2004" y="11"/>
                  </a:lnTo>
                  <a:lnTo>
                    <a:pt x="2045" y="39"/>
                  </a:lnTo>
                  <a:lnTo>
                    <a:pt x="2073" y="80"/>
                  </a:lnTo>
                  <a:lnTo>
                    <a:pt x="2083" y="130"/>
                  </a:lnTo>
                  <a:lnTo>
                    <a:pt x="2083" y="650"/>
                  </a:lnTo>
                  <a:lnTo>
                    <a:pt x="2073" y="701"/>
                  </a:lnTo>
                  <a:lnTo>
                    <a:pt x="2045" y="742"/>
                  </a:lnTo>
                  <a:lnTo>
                    <a:pt x="2004" y="770"/>
                  </a:lnTo>
                  <a:lnTo>
                    <a:pt x="1953" y="780"/>
                  </a:lnTo>
                  <a:lnTo>
                    <a:pt x="130" y="780"/>
                  </a:lnTo>
                  <a:lnTo>
                    <a:pt x="80" y="770"/>
                  </a:lnTo>
                  <a:lnTo>
                    <a:pt x="38" y="742"/>
                  </a:lnTo>
                  <a:lnTo>
                    <a:pt x="10" y="701"/>
                  </a:lnTo>
                  <a:lnTo>
                    <a:pt x="0" y="650"/>
                  </a:lnTo>
                  <a:lnTo>
                    <a:pt x="0" y="130"/>
                  </a:lnTo>
                  <a:close/>
                </a:path>
              </a:pathLst>
            </a:custGeom>
            <a:noFill/>
            <a:ln w="9144">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1" name="Rectangle 40">
              <a:extLst>
                <a:ext uri="{FF2B5EF4-FFF2-40B4-BE49-F238E27FC236}">
                  <a16:creationId xmlns:a16="http://schemas.microsoft.com/office/drawing/2014/main" id="{3EC16A1A-5A52-457A-B594-679355BD9F9D}"/>
                </a:ext>
              </a:extLst>
            </p:cNvPr>
            <p:cNvSpPr>
              <a:spLocks noChangeArrowheads="1"/>
            </p:cNvSpPr>
            <p:nvPr/>
          </p:nvSpPr>
          <p:spPr bwMode="auto">
            <a:xfrm>
              <a:off x="1315" y="830"/>
              <a:ext cx="1920" cy="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IN"/>
            </a:p>
          </p:txBody>
        </p:sp>
        <p:sp>
          <p:nvSpPr>
            <p:cNvPr id="42" name="Freeform 13">
              <a:extLst>
                <a:ext uri="{FF2B5EF4-FFF2-40B4-BE49-F238E27FC236}">
                  <a16:creationId xmlns:a16="http://schemas.microsoft.com/office/drawing/2014/main" id="{952C1367-3C61-42ED-B946-F971592F803F}"/>
                </a:ext>
              </a:extLst>
            </p:cNvPr>
            <p:cNvSpPr>
              <a:spLocks/>
            </p:cNvSpPr>
            <p:nvPr/>
          </p:nvSpPr>
          <p:spPr bwMode="auto">
            <a:xfrm>
              <a:off x="4814" y="364"/>
              <a:ext cx="2492" cy="1908"/>
            </a:xfrm>
            <a:custGeom>
              <a:avLst/>
              <a:gdLst>
                <a:gd name="T0" fmla="+- 0 4817 4814"/>
                <a:gd name="T1" fmla="*/ T0 w 2492"/>
                <a:gd name="T2" fmla="+- 0 1253 365"/>
                <a:gd name="T3" fmla="*/ 1253 h 1908"/>
                <a:gd name="T4" fmla="+- 0 4840 4814"/>
                <a:gd name="T5" fmla="*/ T4 w 2492"/>
                <a:gd name="T6" fmla="+- 0 1126 365"/>
                <a:gd name="T7" fmla="*/ 1126 h 1908"/>
                <a:gd name="T8" fmla="+- 0 4883 4814"/>
                <a:gd name="T9" fmla="*/ T8 w 2492"/>
                <a:gd name="T10" fmla="+- 0 1005 365"/>
                <a:gd name="T11" fmla="*/ 1005 h 1908"/>
                <a:gd name="T12" fmla="+- 0 4946 4814"/>
                <a:gd name="T13" fmla="*/ T12 w 2492"/>
                <a:gd name="T14" fmla="+- 0 891 365"/>
                <a:gd name="T15" fmla="*/ 891 h 1908"/>
                <a:gd name="T16" fmla="+- 0 5027 4814"/>
                <a:gd name="T17" fmla="*/ T16 w 2492"/>
                <a:gd name="T18" fmla="+- 0 785 365"/>
                <a:gd name="T19" fmla="*/ 785 h 1908"/>
                <a:gd name="T20" fmla="+- 0 5125 4814"/>
                <a:gd name="T21" fmla="*/ T20 w 2492"/>
                <a:gd name="T22" fmla="+- 0 689 365"/>
                <a:gd name="T23" fmla="*/ 689 h 1908"/>
                <a:gd name="T24" fmla="+- 0 5237 4814"/>
                <a:gd name="T25" fmla="*/ T24 w 2492"/>
                <a:gd name="T26" fmla="+- 0 602 365"/>
                <a:gd name="T27" fmla="*/ 602 h 1908"/>
                <a:gd name="T28" fmla="+- 0 5364 4814"/>
                <a:gd name="T29" fmla="*/ T28 w 2492"/>
                <a:gd name="T30" fmla="+- 0 528 365"/>
                <a:gd name="T31" fmla="*/ 528 h 1908"/>
                <a:gd name="T32" fmla="+- 0 5502 4814"/>
                <a:gd name="T33" fmla="*/ T32 w 2492"/>
                <a:gd name="T34" fmla="+- 0 466 365"/>
                <a:gd name="T35" fmla="*/ 466 h 1908"/>
                <a:gd name="T36" fmla="+- 0 5651 4814"/>
                <a:gd name="T37" fmla="*/ T36 w 2492"/>
                <a:gd name="T38" fmla="+- 0 417 365"/>
                <a:gd name="T39" fmla="*/ 417 h 1908"/>
                <a:gd name="T40" fmla="+- 0 5809 4814"/>
                <a:gd name="T41" fmla="*/ T40 w 2492"/>
                <a:gd name="T42" fmla="+- 0 384 365"/>
                <a:gd name="T43" fmla="*/ 384 h 1908"/>
                <a:gd name="T44" fmla="+- 0 5975 4814"/>
                <a:gd name="T45" fmla="*/ T44 w 2492"/>
                <a:gd name="T46" fmla="+- 0 367 365"/>
                <a:gd name="T47" fmla="*/ 367 h 1908"/>
                <a:gd name="T48" fmla="+- 0 6145 4814"/>
                <a:gd name="T49" fmla="*/ T48 w 2492"/>
                <a:gd name="T50" fmla="+- 0 367 365"/>
                <a:gd name="T51" fmla="*/ 367 h 1908"/>
                <a:gd name="T52" fmla="+- 0 6311 4814"/>
                <a:gd name="T53" fmla="*/ T52 w 2492"/>
                <a:gd name="T54" fmla="+- 0 384 365"/>
                <a:gd name="T55" fmla="*/ 384 h 1908"/>
                <a:gd name="T56" fmla="+- 0 6469 4814"/>
                <a:gd name="T57" fmla="*/ T56 w 2492"/>
                <a:gd name="T58" fmla="+- 0 417 365"/>
                <a:gd name="T59" fmla="*/ 417 h 1908"/>
                <a:gd name="T60" fmla="+- 0 6618 4814"/>
                <a:gd name="T61" fmla="*/ T60 w 2492"/>
                <a:gd name="T62" fmla="+- 0 466 365"/>
                <a:gd name="T63" fmla="*/ 466 h 1908"/>
                <a:gd name="T64" fmla="+- 0 6756 4814"/>
                <a:gd name="T65" fmla="*/ T64 w 2492"/>
                <a:gd name="T66" fmla="+- 0 528 365"/>
                <a:gd name="T67" fmla="*/ 528 h 1908"/>
                <a:gd name="T68" fmla="+- 0 6883 4814"/>
                <a:gd name="T69" fmla="*/ T68 w 2492"/>
                <a:gd name="T70" fmla="+- 0 602 365"/>
                <a:gd name="T71" fmla="*/ 602 h 1908"/>
                <a:gd name="T72" fmla="+- 0 6995 4814"/>
                <a:gd name="T73" fmla="*/ T72 w 2492"/>
                <a:gd name="T74" fmla="+- 0 689 365"/>
                <a:gd name="T75" fmla="*/ 689 h 1908"/>
                <a:gd name="T76" fmla="+- 0 7093 4814"/>
                <a:gd name="T77" fmla="*/ T76 w 2492"/>
                <a:gd name="T78" fmla="+- 0 785 365"/>
                <a:gd name="T79" fmla="*/ 785 h 1908"/>
                <a:gd name="T80" fmla="+- 0 7174 4814"/>
                <a:gd name="T81" fmla="*/ T80 w 2492"/>
                <a:gd name="T82" fmla="+- 0 891 365"/>
                <a:gd name="T83" fmla="*/ 891 h 1908"/>
                <a:gd name="T84" fmla="+- 0 7237 4814"/>
                <a:gd name="T85" fmla="*/ T84 w 2492"/>
                <a:gd name="T86" fmla="+- 0 1005 365"/>
                <a:gd name="T87" fmla="*/ 1005 h 1908"/>
                <a:gd name="T88" fmla="+- 0 7280 4814"/>
                <a:gd name="T89" fmla="*/ T88 w 2492"/>
                <a:gd name="T90" fmla="+- 0 1126 365"/>
                <a:gd name="T91" fmla="*/ 1126 h 1908"/>
                <a:gd name="T92" fmla="+- 0 7303 4814"/>
                <a:gd name="T93" fmla="*/ T92 w 2492"/>
                <a:gd name="T94" fmla="+- 0 1253 365"/>
                <a:gd name="T95" fmla="*/ 1253 h 1908"/>
                <a:gd name="T96" fmla="+- 0 7303 4814"/>
                <a:gd name="T97" fmla="*/ T96 w 2492"/>
                <a:gd name="T98" fmla="+- 0 1384 365"/>
                <a:gd name="T99" fmla="*/ 1384 h 1908"/>
                <a:gd name="T100" fmla="+- 0 7280 4814"/>
                <a:gd name="T101" fmla="*/ T100 w 2492"/>
                <a:gd name="T102" fmla="+- 0 1511 365"/>
                <a:gd name="T103" fmla="*/ 1511 h 1908"/>
                <a:gd name="T104" fmla="+- 0 7237 4814"/>
                <a:gd name="T105" fmla="*/ T104 w 2492"/>
                <a:gd name="T106" fmla="+- 0 1632 365"/>
                <a:gd name="T107" fmla="*/ 1632 h 1908"/>
                <a:gd name="T108" fmla="+- 0 7174 4814"/>
                <a:gd name="T109" fmla="*/ T108 w 2492"/>
                <a:gd name="T110" fmla="+- 0 1746 365"/>
                <a:gd name="T111" fmla="*/ 1746 h 1908"/>
                <a:gd name="T112" fmla="+- 0 7093 4814"/>
                <a:gd name="T113" fmla="*/ T112 w 2492"/>
                <a:gd name="T114" fmla="+- 0 1852 365"/>
                <a:gd name="T115" fmla="*/ 1852 h 1908"/>
                <a:gd name="T116" fmla="+- 0 6995 4814"/>
                <a:gd name="T117" fmla="*/ T116 w 2492"/>
                <a:gd name="T118" fmla="+- 0 1949 365"/>
                <a:gd name="T119" fmla="*/ 1949 h 1908"/>
                <a:gd name="T120" fmla="+- 0 6883 4814"/>
                <a:gd name="T121" fmla="*/ T120 w 2492"/>
                <a:gd name="T122" fmla="+- 0 2035 365"/>
                <a:gd name="T123" fmla="*/ 2035 h 1908"/>
                <a:gd name="T124" fmla="+- 0 6756 4814"/>
                <a:gd name="T125" fmla="*/ T124 w 2492"/>
                <a:gd name="T126" fmla="+- 0 2110 365"/>
                <a:gd name="T127" fmla="*/ 2110 h 1908"/>
                <a:gd name="T128" fmla="+- 0 6618 4814"/>
                <a:gd name="T129" fmla="*/ T128 w 2492"/>
                <a:gd name="T130" fmla="+- 0 2172 365"/>
                <a:gd name="T131" fmla="*/ 2172 h 1908"/>
                <a:gd name="T132" fmla="+- 0 6469 4814"/>
                <a:gd name="T133" fmla="*/ T132 w 2492"/>
                <a:gd name="T134" fmla="+- 0 2220 365"/>
                <a:gd name="T135" fmla="*/ 2220 h 1908"/>
                <a:gd name="T136" fmla="+- 0 6311 4814"/>
                <a:gd name="T137" fmla="*/ T136 w 2492"/>
                <a:gd name="T138" fmla="+- 0 2253 365"/>
                <a:gd name="T139" fmla="*/ 2253 h 1908"/>
                <a:gd name="T140" fmla="+- 0 6145 4814"/>
                <a:gd name="T141" fmla="*/ T140 w 2492"/>
                <a:gd name="T142" fmla="+- 0 2270 365"/>
                <a:gd name="T143" fmla="*/ 2270 h 1908"/>
                <a:gd name="T144" fmla="+- 0 5975 4814"/>
                <a:gd name="T145" fmla="*/ T144 w 2492"/>
                <a:gd name="T146" fmla="+- 0 2270 365"/>
                <a:gd name="T147" fmla="*/ 2270 h 1908"/>
                <a:gd name="T148" fmla="+- 0 5809 4814"/>
                <a:gd name="T149" fmla="*/ T148 w 2492"/>
                <a:gd name="T150" fmla="+- 0 2253 365"/>
                <a:gd name="T151" fmla="*/ 2253 h 1908"/>
                <a:gd name="T152" fmla="+- 0 5651 4814"/>
                <a:gd name="T153" fmla="*/ T152 w 2492"/>
                <a:gd name="T154" fmla="+- 0 2220 365"/>
                <a:gd name="T155" fmla="*/ 2220 h 1908"/>
                <a:gd name="T156" fmla="+- 0 5502 4814"/>
                <a:gd name="T157" fmla="*/ T156 w 2492"/>
                <a:gd name="T158" fmla="+- 0 2172 365"/>
                <a:gd name="T159" fmla="*/ 2172 h 1908"/>
                <a:gd name="T160" fmla="+- 0 5364 4814"/>
                <a:gd name="T161" fmla="*/ T160 w 2492"/>
                <a:gd name="T162" fmla="+- 0 2110 365"/>
                <a:gd name="T163" fmla="*/ 2110 h 1908"/>
                <a:gd name="T164" fmla="+- 0 5237 4814"/>
                <a:gd name="T165" fmla="*/ T164 w 2492"/>
                <a:gd name="T166" fmla="+- 0 2035 365"/>
                <a:gd name="T167" fmla="*/ 2035 h 1908"/>
                <a:gd name="T168" fmla="+- 0 5125 4814"/>
                <a:gd name="T169" fmla="*/ T168 w 2492"/>
                <a:gd name="T170" fmla="+- 0 1949 365"/>
                <a:gd name="T171" fmla="*/ 1949 h 1908"/>
                <a:gd name="T172" fmla="+- 0 5027 4814"/>
                <a:gd name="T173" fmla="*/ T172 w 2492"/>
                <a:gd name="T174" fmla="+- 0 1852 365"/>
                <a:gd name="T175" fmla="*/ 1852 h 1908"/>
                <a:gd name="T176" fmla="+- 0 4946 4814"/>
                <a:gd name="T177" fmla="*/ T176 w 2492"/>
                <a:gd name="T178" fmla="+- 0 1746 365"/>
                <a:gd name="T179" fmla="*/ 1746 h 1908"/>
                <a:gd name="T180" fmla="+- 0 4883 4814"/>
                <a:gd name="T181" fmla="*/ T180 w 2492"/>
                <a:gd name="T182" fmla="+- 0 1632 365"/>
                <a:gd name="T183" fmla="*/ 1632 h 1908"/>
                <a:gd name="T184" fmla="+- 0 4840 4814"/>
                <a:gd name="T185" fmla="*/ T184 w 2492"/>
                <a:gd name="T186" fmla="+- 0 1511 365"/>
                <a:gd name="T187" fmla="*/ 1511 h 1908"/>
                <a:gd name="T188" fmla="+- 0 4817 4814"/>
                <a:gd name="T189" fmla="*/ T188 w 2492"/>
                <a:gd name="T190" fmla="+- 0 1384 365"/>
                <a:gd name="T191" fmla="*/ 1384 h 190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Lst>
              <a:rect l="0" t="0" r="r" b="b"/>
              <a:pathLst>
                <a:path w="2492" h="1908">
                  <a:moveTo>
                    <a:pt x="0" y="954"/>
                  </a:moveTo>
                  <a:lnTo>
                    <a:pt x="3" y="888"/>
                  </a:lnTo>
                  <a:lnTo>
                    <a:pt x="12" y="824"/>
                  </a:lnTo>
                  <a:lnTo>
                    <a:pt x="26" y="761"/>
                  </a:lnTo>
                  <a:lnTo>
                    <a:pt x="45" y="700"/>
                  </a:lnTo>
                  <a:lnTo>
                    <a:pt x="69" y="640"/>
                  </a:lnTo>
                  <a:lnTo>
                    <a:pt x="98" y="582"/>
                  </a:lnTo>
                  <a:lnTo>
                    <a:pt x="132" y="526"/>
                  </a:lnTo>
                  <a:lnTo>
                    <a:pt x="170" y="472"/>
                  </a:lnTo>
                  <a:lnTo>
                    <a:pt x="213" y="420"/>
                  </a:lnTo>
                  <a:lnTo>
                    <a:pt x="260" y="371"/>
                  </a:lnTo>
                  <a:lnTo>
                    <a:pt x="311" y="324"/>
                  </a:lnTo>
                  <a:lnTo>
                    <a:pt x="365" y="279"/>
                  </a:lnTo>
                  <a:lnTo>
                    <a:pt x="423" y="237"/>
                  </a:lnTo>
                  <a:lnTo>
                    <a:pt x="485" y="198"/>
                  </a:lnTo>
                  <a:lnTo>
                    <a:pt x="550" y="163"/>
                  </a:lnTo>
                  <a:lnTo>
                    <a:pt x="617" y="130"/>
                  </a:lnTo>
                  <a:lnTo>
                    <a:pt x="688" y="101"/>
                  </a:lnTo>
                  <a:lnTo>
                    <a:pt x="761" y="75"/>
                  </a:lnTo>
                  <a:lnTo>
                    <a:pt x="837" y="52"/>
                  </a:lnTo>
                  <a:lnTo>
                    <a:pt x="915" y="34"/>
                  </a:lnTo>
                  <a:lnTo>
                    <a:pt x="995" y="19"/>
                  </a:lnTo>
                  <a:lnTo>
                    <a:pt x="1077" y="8"/>
                  </a:lnTo>
                  <a:lnTo>
                    <a:pt x="1161" y="2"/>
                  </a:lnTo>
                  <a:lnTo>
                    <a:pt x="1246" y="0"/>
                  </a:lnTo>
                  <a:lnTo>
                    <a:pt x="1331" y="2"/>
                  </a:lnTo>
                  <a:lnTo>
                    <a:pt x="1415" y="8"/>
                  </a:lnTo>
                  <a:lnTo>
                    <a:pt x="1497" y="19"/>
                  </a:lnTo>
                  <a:lnTo>
                    <a:pt x="1577" y="34"/>
                  </a:lnTo>
                  <a:lnTo>
                    <a:pt x="1655" y="52"/>
                  </a:lnTo>
                  <a:lnTo>
                    <a:pt x="1731" y="75"/>
                  </a:lnTo>
                  <a:lnTo>
                    <a:pt x="1804" y="101"/>
                  </a:lnTo>
                  <a:lnTo>
                    <a:pt x="1875" y="130"/>
                  </a:lnTo>
                  <a:lnTo>
                    <a:pt x="1942" y="163"/>
                  </a:lnTo>
                  <a:lnTo>
                    <a:pt x="2007" y="198"/>
                  </a:lnTo>
                  <a:lnTo>
                    <a:pt x="2069" y="237"/>
                  </a:lnTo>
                  <a:lnTo>
                    <a:pt x="2127" y="279"/>
                  </a:lnTo>
                  <a:lnTo>
                    <a:pt x="2181" y="324"/>
                  </a:lnTo>
                  <a:lnTo>
                    <a:pt x="2232" y="371"/>
                  </a:lnTo>
                  <a:lnTo>
                    <a:pt x="2279" y="420"/>
                  </a:lnTo>
                  <a:lnTo>
                    <a:pt x="2322" y="472"/>
                  </a:lnTo>
                  <a:lnTo>
                    <a:pt x="2360" y="526"/>
                  </a:lnTo>
                  <a:lnTo>
                    <a:pt x="2394" y="582"/>
                  </a:lnTo>
                  <a:lnTo>
                    <a:pt x="2423" y="640"/>
                  </a:lnTo>
                  <a:lnTo>
                    <a:pt x="2447" y="700"/>
                  </a:lnTo>
                  <a:lnTo>
                    <a:pt x="2466" y="761"/>
                  </a:lnTo>
                  <a:lnTo>
                    <a:pt x="2480" y="824"/>
                  </a:lnTo>
                  <a:lnTo>
                    <a:pt x="2489" y="888"/>
                  </a:lnTo>
                  <a:lnTo>
                    <a:pt x="2492" y="954"/>
                  </a:lnTo>
                  <a:lnTo>
                    <a:pt x="2489" y="1019"/>
                  </a:lnTo>
                  <a:lnTo>
                    <a:pt x="2480" y="1083"/>
                  </a:lnTo>
                  <a:lnTo>
                    <a:pt x="2466" y="1146"/>
                  </a:lnTo>
                  <a:lnTo>
                    <a:pt x="2447" y="1207"/>
                  </a:lnTo>
                  <a:lnTo>
                    <a:pt x="2423" y="1267"/>
                  </a:lnTo>
                  <a:lnTo>
                    <a:pt x="2394" y="1325"/>
                  </a:lnTo>
                  <a:lnTo>
                    <a:pt x="2360" y="1381"/>
                  </a:lnTo>
                  <a:lnTo>
                    <a:pt x="2322" y="1435"/>
                  </a:lnTo>
                  <a:lnTo>
                    <a:pt x="2279" y="1487"/>
                  </a:lnTo>
                  <a:lnTo>
                    <a:pt x="2232" y="1537"/>
                  </a:lnTo>
                  <a:lnTo>
                    <a:pt x="2181" y="1584"/>
                  </a:lnTo>
                  <a:lnTo>
                    <a:pt x="2127" y="1628"/>
                  </a:lnTo>
                  <a:lnTo>
                    <a:pt x="2069" y="1670"/>
                  </a:lnTo>
                  <a:lnTo>
                    <a:pt x="2007" y="1709"/>
                  </a:lnTo>
                  <a:lnTo>
                    <a:pt x="1942" y="1745"/>
                  </a:lnTo>
                  <a:lnTo>
                    <a:pt x="1875" y="1777"/>
                  </a:lnTo>
                  <a:lnTo>
                    <a:pt x="1804" y="1807"/>
                  </a:lnTo>
                  <a:lnTo>
                    <a:pt x="1731" y="1833"/>
                  </a:lnTo>
                  <a:lnTo>
                    <a:pt x="1655" y="1855"/>
                  </a:lnTo>
                  <a:lnTo>
                    <a:pt x="1577" y="1874"/>
                  </a:lnTo>
                  <a:lnTo>
                    <a:pt x="1497" y="1888"/>
                  </a:lnTo>
                  <a:lnTo>
                    <a:pt x="1415" y="1899"/>
                  </a:lnTo>
                  <a:lnTo>
                    <a:pt x="1331" y="1905"/>
                  </a:lnTo>
                  <a:lnTo>
                    <a:pt x="1246" y="1908"/>
                  </a:lnTo>
                  <a:lnTo>
                    <a:pt x="1161" y="1905"/>
                  </a:lnTo>
                  <a:lnTo>
                    <a:pt x="1077" y="1899"/>
                  </a:lnTo>
                  <a:lnTo>
                    <a:pt x="995" y="1888"/>
                  </a:lnTo>
                  <a:lnTo>
                    <a:pt x="915" y="1874"/>
                  </a:lnTo>
                  <a:lnTo>
                    <a:pt x="837" y="1855"/>
                  </a:lnTo>
                  <a:lnTo>
                    <a:pt x="761" y="1833"/>
                  </a:lnTo>
                  <a:lnTo>
                    <a:pt x="688" y="1807"/>
                  </a:lnTo>
                  <a:lnTo>
                    <a:pt x="617" y="1777"/>
                  </a:lnTo>
                  <a:lnTo>
                    <a:pt x="550" y="1745"/>
                  </a:lnTo>
                  <a:lnTo>
                    <a:pt x="485" y="1709"/>
                  </a:lnTo>
                  <a:lnTo>
                    <a:pt x="423" y="1670"/>
                  </a:lnTo>
                  <a:lnTo>
                    <a:pt x="365" y="1628"/>
                  </a:lnTo>
                  <a:lnTo>
                    <a:pt x="311" y="1584"/>
                  </a:lnTo>
                  <a:lnTo>
                    <a:pt x="260" y="1537"/>
                  </a:lnTo>
                  <a:lnTo>
                    <a:pt x="213" y="1487"/>
                  </a:lnTo>
                  <a:lnTo>
                    <a:pt x="170" y="1435"/>
                  </a:lnTo>
                  <a:lnTo>
                    <a:pt x="132" y="1381"/>
                  </a:lnTo>
                  <a:lnTo>
                    <a:pt x="98" y="1325"/>
                  </a:lnTo>
                  <a:lnTo>
                    <a:pt x="69" y="1267"/>
                  </a:lnTo>
                  <a:lnTo>
                    <a:pt x="45" y="1207"/>
                  </a:lnTo>
                  <a:lnTo>
                    <a:pt x="26" y="1146"/>
                  </a:lnTo>
                  <a:lnTo>
                    <a:pt x="12" y="1083"/>
                  </a:lnTo>
                  <a:lnTo>
                    <a:pt x="3" y="1019"/>
                  </a:lnTo>
                  <a:lnTo>
                    <a:pt x="0" y="954"/>
                  </a:lnTo>
                  <a:close/>
                </a:path>
              </a:pathLst>
            </a:custGeom>
            <a:noFill/>
            <a:ln w="9144">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cxnSp>
          <p:nvCxnSpPr>
            <p:cNvPr id="43" name="Line 14">
              <a:extLst>
                <a:ext uri="{FF2B5EF4-FFF2-40B4-BE49-F238E27FC236}">
                  <a16:creationId xmlns:a16="http://schemas.microsoft.com/office/drawing/2014/main" id="{5CA14FEB-87B1-4DAE-A574-85A3B7E4C31F}"/>
                </a:ext>
              </a:extLst>
            </p:cNvPr>
            <p:cNvCxnSpPr/>
            <p:nvPr/>
          </p:nvCxnSpPr>
          <p:spPr bwMode="auto">
            <a:xfrm>
              <a:off x="3314" y="948"/>
              <a:ext cx="1605" cy="0"/>
            </a:xfrm>
            <a:prstGeom prst="line">
              <a:avLst/>
            </a:prstGeom>
            <a:noFill/>
            <a:ln w="9144">
              <a:solidFill>
                <a:srgbClr val="000000"/>
              </a:solidFill>
              <a:round/>
              <a:headEnd/>
              <a:tailEnd/>
            </a:ln>
            <a:extLst>
              <a:ext uri="{909E8E84-426E-40DD-AFC4-6F175D3DCCD1}">
                <a14:hiddenFill xmlns:a14="http://schemas.microsoft.com/office/drawing/2010/main">
                  <a:noFill/>
                </a14:hiddenFill>
              </a:ext>
            </a:extLst>
          </p:spPr>
        </p:cxnSp>
        <p:cxnSp>
          <p:nvCxnSpPr>
            <p:cNvPr id="44" name="Line 15">
              <a:extLst>
                <a:ext uri="{FF2B5EF4-FFF2-40B4-BE49-F238E27FC236}">
                  <a16:creationId xmlns:a16="http://schemas.microsoft.com/office/drawing/2014/main" id="{944994ED-1CA0-481C-8D6F-A1EBE2989A28}"/>
                </a:ext>
              </a:extLst>
            </p:cNvPr>
            <p:cNvCxnSpPr/>
            <p:nvPr/>
          </p:nvCxnSpPr>
          <p:spPr bwMode="auto">
            <a:xfrm>
              <a:off x="3322" y="1337"/>
              <a:ext cx="1492" cy="0"/>
            </a:xfrm>
            <a:prstGeom prst="line">
              <a:avLst/>
            </a:prstGeom>
            <a:noFill/>
            <a:ln w="9144">
              <a:solidFill>
                <a:srgbClr val="000000"/>
              </a:solidFill>
              <a:round/>
              <a:headEnd/>
              <a:tailEnd/>
            </a:ln>
            <a:extLst>
              <a:ext uri="{909E8E84-426E-40DD-AFC4-6F175D3DCCD1}">
                <a14:hiddenFill xmlns:a14="http://schemas.microsoft.com/office/drawing/2010/main">
                  <a:noFill/>
                </a14:hiddenFill>
              </a:ext>
            </a:extLst>
          </p:spPr>
        </p:cxnSp>
        <p:sp>
          <p:nvSpPr>
            <p:cNvPr id="45" name="Freeform 16">
              <a:extLst>
                <a:ext uri="{FF2B5EF4-FFF2-40B4-BE49-F238E27FC236}">
                  <a16:creationId xmlns:a16="http://schemas.microsoft.com/office/drawing/2014/main" id="{A950B1B6-A7D8-4B95-AFD8-43DD819EB6F8}"/>
                </a:ext>
              </a:extLst>
            </p:cNvPr>
            <p:cNvSpPr>
              <a:spLocks/>
            </p:cNvSpPr>
            <p:nvPr/>
          </p:nvSpPr>
          <p:spPr bwMode="auto">
            <a:xfrm>
              <a:off x="8894" y="789"/>
              <a:ext cx="1906" cy="246"/>
            </a:xfrm>
            <a:custGeom>
              <a:avLst/>
              <a:gdLst>
                <a:gd name="T0" fmla="+- 0 10800 8894"/>
                <a:gd name="T1" fmla="*/ T0 w 1906"/>
                <a:gd name="T2" fmla="+- 0 790 790"/>
                <a:gd name="T3" fmla="*/ 790 h 246"/>
                <a:gd name="T4" fmla="+- 0 10775 8894"/>
                <a:gd name="T5" fmla="*/ T4 w 1906"/>
                <a:gd name="T6" fmla="+- 0 846 790"/>
                <a:gd name="T7" fmla="*/ 846 h 246"/>
                <a:gd name="T8" fmla="+- 0 10703 8894"/>
                <a:gd name="T9" fmla="*/ T8 w 1906"/>
                <a:gd name="T10" fmla="+- 0 898 790"/>
                <a:gd name="T11" fmla="*/ 898 h 246"/>
                <a:gd name="T12" fmla="+- 0 10591 8894"/>
                <a:gd name="T13" fmla="*/ T12 w 1906"/>
                <a:gd name="T14" fmla="+- 0 943 790"/>
                <a:gd name="T15" fmla="*/ 943 h 246"/>
                <a:gd name="T16" fmla="+- 0 10521 8894"/>
                <a:gd name="T17" fmla="*/ T16 w 1906"/>
                <a:gd name="T18" fmla="+- 0 963 790"/>
                <a:gd name="T19" fmla="*/ 963 h 246"/>
                <a:gd name="T20" fmla="+- 0 10443 8894"/>
                <a:gd name="T21" fmla="*/ T20 w 1906"/>
                <a:gd name="T22" fmla="+- 0 981 790"/>
                <a:gd name="T23" fmla="*/ 981 h 246"/>
                <a:gd name="T24" fmla="+- 0 10358 8894"/>
                <a:gd name="T25" fmla="*/ T24 w 1906"/>
                <a:gd name="T26" fmla="+- 0 997 790"/>
                <a:gd name="T27" fmla="*/ 997 h 246"/>
                <a:gd name="T28" fmla="+- 0 10266 8894"/>
                <a:gd name="T29" fmla="*/ T28 w 1906"/>
                <a:gd name="T30" fmla="+- 0 1010 790"/>
                <a:gd name="T31" fmla="*/ 1010 h 246"/>
                <a:gd name="T32" fmla="+- 0 10169 8894"/>
                <a:gd name="T33" fmla="*/ T32 w 1906"/>
                <a:gd name="T34" fmla="+- 0 1021 790"/>
                <a:gd name="T35" fmla="*/ 1021 h 246"/>
                <a:gd name="T36" fmla="+- 0 10066 8894"/>
                <a:gd name="T37" fmla="*/ T36 w 1906"/>
                <a:gd name="T38" fmla="+- 0 1029 790"/>
                <a:gd name="T39" fmla="*/ 1029 h 246"/>
                <a:gd name="T40" fmla="+- 0 9958 8894"/>
                <a:gd name="T41" fmla="*/ T40 w 1906"/>
                <a:gd name="T42" fmla="+- 0 1033 790"/>
                <a:gd name="T43" fmla="*/ 1033 h 246"/>
                <a:gd name="T44" fmla="+- 0 9847 8894"/>
                <a:gd name="T45" fmla="*/ T44 w 1906"/>
                <a:gd name="T46" fmla="+- 0 1035 790"/>
                <a:gd name="T47" fmla="*/ 1035 h 246"/>
                <a:gd name="T48" fmla="+- 0 9736 8894"/>
                <a:gd name="T49" fmla="*/ T48 w 1906"/>
                <a:gd name="T50" fmla="+- 0 1033 790"/>
                <a:gd name="T51" fmla="*/ 1033 h 246"/>
                <a:gd name="T52" fmla="+- 0 9629 8894"/>
                <a:gd name="T53" fmla="*/ T52 w 1906"/>
                <a:gd name="T54" fmla="+- 0 1029 790"/>
                <a:gd name="T55" fmla="*/ 1029 h 246"/>
                <a:gd name="T56" fmla="+- 0 9526 8894"/>
                <a:gd name="T57" fmla="*/ T56 w 1906"/>
                <a:gd name="T58" fmla="+- 0 1021 790"/>
                <a:gd name="T59" fmla="*/ 1021 h 246"/>
                <a:gd name="T60" fmla="+- 0 9428 8894"/>
                <a:gd name="T61" fmla="*/ T60 w 1906"/>
                <a:gd name="T62" fmla="+- 0 1010 790"/>
                <a:gd name="T63" fmla="*/ 1010 h 246"/>
                <a:gd name="T64" fmla="+- 0 9336 8894"/>
                <a:gd name="T65" fmla="*/ T64 w 1906"/>
                <a:gd name="T66" fmla="+- 0 997 790"/>
                <a:gd name="T67" fmla="*/ 997 h 246"/>
                <a:gd name="T68" fmla="+- 0 9251 8894"/>
                <a:gd name="T69" fmla="*/ T68 w 1906"/>
                <a:gd name="T70" fmla="+- 0 981 790"/>
                <a:gd name="T71" fmla="*/ 981 h 246"/>
                <a:gd name="T72" fmla="+- 0 9173 8894"/>
                <a:gd name="T73" fmla="*/ T72 w 1906"/>
                <a:gd name="T74" fmla="+- 0 963 790"/>
                <a:gd name="T75" fmla="*/ 963 h 246"/>
                <a:gd name="T76" fmla="+- 0 9104 8894"/>
                <a:gd name="T77" fmla="*/ T76 w 1906"/>
                <a:gd name="T78" fmla="+- 0 943 790"/>
                <a:gd name="T79" fmla="*/ 943 h 246"/>
                <a:gd name="T80" fmla="+- 0 9043 8894"/>
                <a:gd name="T81" fmla="*/ T80 w 1906"/>
                <a:gd name="T82" fmla="+- 0 921 790"/>
                <a:gd name="T83" fmla="*/ 921 h 246"/>
                <a:gd name="T84" fmla="+- 0 8950 8894"/>
                <a:gd name="T85" fmla="*/ T84 w 1906"/>
                <a:gd name="T86" fmla="+- 0 873 790"/>
                <a:gd name="T87" fmla="*/ 873 h 246"/>
                <a:gd name="T88" fmla="+- 0 8901 8894"/>
                <a:gd name="T89" fmla="*/ T88 w 1906"/>
                <a:gd name="T90" fmla="+- 0 818 790"/>
                <a:gd name="T91" fmla="*/ 818 h 246"/>
                <a:gd name="T92" fmla="+- 0 8894 8894"/>
                <a:gd name="T93" fmla="*/ T92 w 1906"/>
                <a:gd name="T94" fmla="+- 0 790 790"/>
                <a:gd name="T95" fmla="*/ 790 h 24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Lst>
              <a:rect l="0" t="0" r="r" b="b"/>
              <a:pathLst>
                <a:path w="1906" h="246">
                  <a:moveTo>
                    <a:pt x="1906" y="0"/>
                  </a:moveTo>
                  <a:lnTo>
                    <a:pt x="1881" y="56"/>
                  </a:lnTo>
                  <a:lnTo>
                    <a:pt x="1809" y="108"/>
                  </a:lnTo>
                  <a:lnTo>
                    <a:pt x="1697" y="153"/>
                  </a:lnTo>
                  <a:lnTo>
                    <a:pt x="1627" y="173"/>
                  </a:lnTo>
                  <a:lnTo>
                    <a:pt x="1549" y="191"/>
                  </a:lnTo>
                  <a:lnTo>
                    <a:pt x="1464" y="207"/>
                  </a:lnTo>
                  <a:lnTo>
                    <a:pt x="1372" y="220"/>
                  </a:lnTo>
                  <a:lnTo>
                    <a:pt x="1275" y="231"/>
                  </a:lnTo>
                  <a:lnTo>
                    <a:pt x="1172" y="239"/>
                  </a:lnTo>
                  <a:lnTo>
                    <a:pt x="1064" y="243"/>
                  </a:lnTo>
                  <a:lnTo>
                    <a:pt x="953" y="245"/>
                  </a:lnTo>
                  <a:lnTo>
                    <a:pt x="842" y="243"/>
                  </a:lnTo>
                  <a:lnTo>
                    <a:pt x="735" y="239"/>
                  </a:lnTo>
                  <a:lnTo>
                    <a:pt x="632" y="231"/>
                  </a:lnTo>
                  <a:lnTo>
                    <a:pt x="534" y="220"/>
                  </a:lnTo>
                  <a:lnTo>
                    <a:pt x="442" y="207"/>
                  </a:lnTo>
                  <a:lnTo>
                    <a:pt x="357" y="191"/>
                  </a:lnTo>
                  <a:lnTo>
                    <a:pt x="279" y="173"/>
                  </a:lnTo>
                  <a:lnTo>
                    <a:pt x="210" y="153"/>
                  </a:lnTo>
                  <a:lnTo>
                    <a:pt x="149" y="131"/>
                  </a:lnTo>
                  <a:lnTo>
                    <a:pt x="56" y="83"/>
                  </a:lnTo>
                  <a:lnTo>
                    <a:pt x="7" y="28"/>
                  </a:lnTo>
                  <a:lnTo>
                    <a:pt x="0" y="0"/>
                  </a:lnTo>
                </a:path>
              </a:pathLst>
            </a:custGeom>
            <a:noFill/>
            <a:ln w="9144">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sp>
          <p:nvSpPr>
            <p:cNvPr id="46" name="Freeform 17">
              <a:extLst>
                <a:ext uri="{FF2B5EF4-FFF2-40B4-BE49-F238E27FC236}">
                  <a16:creationId xmlns:a16="http://schemas.microsoft.com/office/drawing/2014/main" id="{8092A40A-5105-400F-9EE8-980F63FCAEF0}"/>
                </a:ext>
              </a:extLst>
            </p:cNvPr>
            <p:cNvSpPr>
              <a:spLocks/>
            </p:cNvSpPr>
            <p:nvPr/>
          </p:nvSpPr>
          <p:spPr bwMode="auto">
            <a:xfrm>
              <a:off x="8894" y="544"/>
              <a:ext cx="1906" cy="1472"/>
            </a:xfrm>
            <a:custGeom>
              <a:avLst/>
              <a:gdLst>
                <a:gd name="T0" fmla="+- 0 8894 8894"/>
                <a:gd name="T1" fmla="*/ T0 w 1906"/>
                <a:gd name="T2" fmla="+- 0 790 545"/>
                <a:gd name="T3" fmla="*/ 790 h 1472"/>
                <a:gd name="T4" fmla="+- 0 8920 8894"/>
                <a:gd name="T5" fmla="*/ T4 w 1906"/>
                <a:gd name="T6" fmla="+- 0 734 545"/>
                <a:gd name="T7" fmla="*/ 734 h 1472"/>
                <a:gd name="T8" fmla="+- 0 8991 8894"/>
                <a:gd name="T9" fmla="*/ T8 w 1906"/>
                <a:gd name="T10" fmla="+- 0 682 545"/>
                <a:gd name="T11" fmla="*/ 682 h 1472"/>
                <a:gd name="T12" fmla="+- 0 9104 8894"/>
                <a:gd name="T13" fmla="*/ T12 w 1906"/>
                <a:gd name="T14" fmla="+- 0 637 545"/>
                <a:gd name="T15" fmla="*/ 637 h 1472"/>
                <a:gd name="T16" fmla="+- 0 9173 8894"/>
                <a:gd name="T17" fmla="*/ T16 w 1906"/>
                <a:gd name="T18" fmla="+- 0 616 545"/>
                <a:gd name="T19" fmla="*/ 616 h 1472"/>
                <a:gd name="T20" fmla="+- 0 9251 8894"/>
                <a:gd name="T21" fmla="*/ T20 w 1906"/>
                <a:gd name="T22" fmla="+- 0 599 545"/>
                <a:gd name="T23" fmla="*/ 599 h 1472"/>
                <a:gd name="T24" fmla="+- 0 9336 8894"/>
                <a:gd name="T25" fmla="*/ T24 w 1906"/>
                <a:gd name="T26" fmla="+- 0 583 545"/>
                <a:gd name="T27" fmla="*/ 583 h 1472"/>
                <a:gd name="T28" fmla="+- 0 9428 8894"/>
                <a:gd name="T29" fmla="*/ T28 w 1906"/>
                <a:gd name="T30" fmla="+- 0 570 545"/>
                <a:gd name="T31" fmla="*/ 570 h 1472"/>
                <a:gd name="T32" fmla="+- 0 9526 8894"/>
                <a:gd name="T33" fmla="*/ T32 w 1906"/>
                <a:gd name="T34" fmla="+- 0 559 545"/>
                <a:gd name="T35" fmla="*/ 559 h 1472"/>
                <a:gd name="T36" fmla="+- 0 9629 8894"/>
                <a:gd name="T37" fmla="*/ T36 w 1906"/>
                <a:gd name="T38" fmla="+- 0 551 545"/>
                <a:gd name="T39" fmla="*/ 551 h 1472"/>
                <a:gd name="T40" fmla="+- 0 9736 8894"/>
                <a:gd name="T41" fmla="*/ T40 w 1906"/>
                <a:gd name="T42" fmla="+- 0 546 545"/>
                <a:gd name="T43" fmla="*/ 546 h 1472"/>
                <a:gd name="T44" fmla="+- 0 9847 8894"/>
                <a:gd name="T45" fmla="*/ T44 w 1906"/>
                <a:gd name="T46" fmla="+- 0 545 545"/>
                <a:gd name="T47" fmla="*/ 545 h 1472"/>
                <a:gd name="T48" fmla="+- 0 9958 8894"/>
                <a:gd name="T49" fmla="*/ T48 w 1906"/>
                <a:gd name="T50" fmla="+- 0 546 545"/>
                <a:gd name="T51" fmla="*/ 546 h 1472"/>
                <a:gd name="T52" fmla="+- 0 10066 8894"/>
                <a:gd name="T53" fmla="*/ T52 w 1906"/>
                <a:gd name="T54" fmla="+- 0 551 545"/>
                <a:gd name="T55" fmla="*/ 551 h 1472"/>
                <a:gd name="T56" fmla="+- 0 10169 8894"/>
                <a:gd name="T57" fmla="*/ T56 w 1906"/>
                <a:gd name="T58" fmla="+- 0 559 545"/>
                <a:gd name="T59" fmla="*/ 559 h 1472"/>
                <a:gd name="T60" fmla="+- 0 10266 8894"/>
                <a:gd name="T61" fmla="*/ T60 w 1906"/>
                <a:gd name="T62" fmla="+- 0 570 545"/>
                <a:gd name="T63" fmla="*/ 570 h 1472"/>
                <a:gd name="T64" fmla="+- 0 10358 8894"/>
                <a:gd name="T65" fmla="*/ T64 w 1906"/>
                <a:gd name="T66" fmla="+- 0 583 545"/>
                <a:gd name="T67" fmla="*/ 583 h 1472"/>
                <a:gd name="T68" fmla="+- 0 10443 8894"/>
                <a:gd name="T69" fmla="*/ T68 w 1906"/>
                <a:gd name="T70" fmla="+- 0 599 545"/>
                <a:gd name="T71" fmla="*/ 599 h 1472"/>
                <a:gd name="T72" fmla="+- 0 10521 8894"/>
                <a:gd name="T73" fmla="*/ T72 w 1906"/>
                <a:gd name="T74" fmla="+- 0 616 545"/>
                <a:gd name="T75" fmla="*/ 616 h 1472"/>
                <a:gd name="T76" fmla="+- 0 10591 8894"/>
                <a:gd name="T77" fmla="*/ T76 w 1906"/>
                <a:gd name="T78" fmla="+- 0 637 545"/>
                <a:gd name="T79" fmla="*/ 637 h 1472"/>
                <a:gd name="T80" fmla="+- 0 10652 8894"/>
                <a:gd name="T81" fmla="*/ T80 w 1906"/>
                <a:gd name="T82" fmla="+- 0 658 545"/>
                <a:gd name="T83" fmla="*/ 658 h 1472"/>
                <a:gd name="T84" fmla="+- 0 10744 8894"/>
                <a:gd name="T85" fmla="*/ T84 w 1906"/>
                <a:gd name="T86" fmla="+- 0 707 545"/>
                <a:gd name="T87" fmla="*/ 707 h 1472"/>
                <a:gd name="T88" fmla="+- 0 10794 8894"/>
                <a:gd name="T89" fmla="*/ T88 w 1906"/>
                <a:gd name="T90" fmla="+- 0 761 545"/>
                <a:gd name="T91" fmla="*/ 761 h 1472"/>
                <a:gd name="T92" fmla="+- 0 10800 8894"/>
                <a:gd name="T93" fmla="*/ T92 w 1906"/>
                <a:gd name="T94" fmla="+- 0 790 545"/>
                <a:gd name="T95" fmla="*/ 790 h 1472"/>
                <a:gd name="T96" fmla="+- 0 10800 8894"/>
                <a:gd name="T97" fmla="*/ T96 w 1906"/>
                <a:gd name="T98" fmla="+- 0 1771 545"/>
                <a:gd name="T99" fmla="*/ 1771 h 1472"/>
                <a:gd name="T100" fmla="+- 0 10775 8894"/>
                <a:gd name="T101" fmla="*/ T100 w 1906"/>
                <a:gd name="T102" fmla="+- 0 1827 545"/>
                <a:gd name="T103" fmla="*/ 1827 h 1472"/>
                <a:gd name="T104" fmla="+- 0 10703 8894"/>
                <a:gd name="T105" fmla="*/ T104 w 1906"/>
                <a:gd name="T106" fmla="+- 0 1878 545"/>
                <a:gd name="T107" fmla="*/ 1878 h 1472"/>
                <a:gd name="T108" fmla="+- 0 10591 8894"/>
                <a:gd name="T109" fmla="*/ T108 w 1906"/>
                <a:gd name="T110" fmla="+- 0 1924 545"/>
                <a:gd name="T111" fmla="*/ 1924 h 1472"/>
                <a:gd name="T112" fmla="+- 0 10521 8894"/>
                <a:gd name="T113" fmla="*/ T112 w 1906"/>
                <a:gd name="T114" fmla="+- 0 1944 545"/>
                <a:gd name="T115" fmla="*/ 1944 h 1472"/>
                <a:gd name="T116" fmla="+- 0 10443 8894"/>
                <a:gd name="T117" fmla="*/ T116 w 1906"/>
                <a:gd name="T118" fmla="+- 0 1962 545"/>
                <a:gd name="T119" fmla="*/ 1962 h 1472"/>
                <a:gd name="T120" fmla="+- 0 10358 8894"/>
                <a:gd name="T121" fmla="*/ T120 w 1906"/>
                <a:gd name="T122" fmla="+- 0 1978 545"/>
                <a:gd name="T123" fmla="*/ 1978 h 1472"/>
                <a:gd name="T124" fmla="+- 0 10266 8894"/>
                <a:gd name="T125" fmla="*/ T124 w 1906"/>
                <a:gd name="T126" fmla="+- 0 1991 545"/>
                <a:gd name="T127" fmla="*/ 1991 h 1472"/>
                <a:gd name="T128" fmla="+- 0 10169 8894"/>
                <a:gd name="T129" fmla="*/ T128 w 1906"/>
                <a:gd name="T130" fmla="+- 0 2002 545"/>
                <a:gd name="T131" fmla="*/ 2002 h 1472"/>
                <a:gd name="T132" fmla="+- 0 10066 8894"/>
                <a:gd name="T133" fmla="*/ T132 w 1906"/>
                <a:gd name="T134" fmla="+- 0 2009 545"/>
                <a:gd name="T135" fmla="*/ 2009 h 1472"/>
                <a:gd name="T136" fmla="+- 0 9958 8894"/>
                <a:gd name="T137" fmla="*/ T136 w 1906"/>
                <a:gd name="T138" fmla="+- 0 2014 545"/>
                <a:gd name="T139" fmla="*/ 2014 h 1472"/>
                <a:gd name="T140" fmla="+- 0 9847 8894"/>
                <a:gd name="T141" fmla="*/ T140 w 1906"/>
                <a:gd name="T142" fmla="+- 0 2016 545"/>
                <a:gd name="T143" fmla="*/ 2016 h 1472"/>
                <a:gd name="T144" fmla="+- 0 9736 8894"/>
                <a:gd name="T145" fmla="*/ T144 w 1906"/>
                <a:gd name="T146" fmla="+- 0 2014 545"/>
                <a:gd name="T147" fmla="*/ 2014 h 1472"/>
                <a:gd name="T148" fmla="+- 0 9629 8894"/>
                <a:gd name="T149" fmla="*/ T148 w 1906"/>
                <a:gd name="T150" fmla="+- 0 2009 545"/>
                <a:gd name="T151" fmla="*/ 2009 h 1472"/>
                <a:gd name="T152" fmla="+- 0 9526 8894"/>
                <a:gd name="T153" fmla="*/ T152 w 1906"/>
                <a:gd name="T154" fmla="+- 0 2002 545"/>
                <a:gd name="T155" fmla="*/ 2002 h 1472"/>
                <a:gd name="T156" fmla="+- 0 9428 8894"/>
                <a:gd name="T157" fmla="*/ T156 w 1906"/>
                <a:gd name="T158" fmla="+- 0 1991 545"/>
                <a:gd name="T159" fmla="*/ 1991 h 1472"/>
                <a:gd name="T160" fmla="+- 0 9336 8894"/>
                <a:gd name="T161" fmla="*/ T160 w 1906"/>
                <a:gd name="T162" fmla="+- 0 1978 545"/>
                <a:gd name="T163" fmla="*/ 1978 h 1472"/>
                <a:gd name="T164" fmla="+- 0 9251 8894"/>
                <a:gd name="T165" fmla="*/ T164 w 1906"/>
                <a:gd name="T166" fmla="+- 0 1962 545"/>
                <a:gd name="T167" fmla="*/ 1962 h 1472"/>
                <a:gd name="T168" fmla="+- 0 9173 8894"/>
                <a:gd name="T169" fmla="*/ T168 w 1906"/>
                <a:gd name="T170" fmla="+- 0 1944 545"/>
                <a:gd name="T171" fmla="*/ 1944 h 1472"/>
                <a:gd name="T172" fmla="+- 0 9104 8894"/>
                <a:gd name="T173" fmla="*/ T172 w 1906"/>
                <a:gd name="T174" fmla="+- 0 1924 545"/>
                <a:gd name="T175" fmla="*/ 1924 h 1472"/>
                <a:gd name="T176" fmla="+- 0 9043 8894"/>
                <a:gd name="T177" fmla="*/ T176 w 1906"/>
                <a:gd name="T178" fmla="+- 0 1902 545"/>
                <a:gd name="T179" fmla="*/ 1902 h 1472"/>
                <a:gd name="T180" fmla="+- 0 8950 8894"/>
                <a:gd name="T181" fmla="*/ T180 w 1906"/>
                <a:gd name="T182" fmla="+- 0 1853 545"/>
                <a:gd name="T183" fmla="*/ 1853 h 1472"/>
                <a:gd name="T184" fmla="+- 0 8901 8894"/>
                <a:gd name="T185" fmla="*/ T184 w 1906"/>
                <a:gd name="T186" fmla="+- 0 1799 545"/>
                <a:gd name="T187" fmla="*/ 1799 h 1472"/>
                <a:gd name="T188" fmla="+- 0 8894 8894"/>
                <a:gd name="T189" fmla="*/ T188 w 1906"/>
                <a:gd name="T190" fmla="+- 0 1771 545"/>
                <a:gd name="T191" fmla="*/ 1771 h 1472"/>
                <a:gd name="T192" fmla="+- 0 8894 8894"/>
                <a:gd name="T193" fmla="*/ T192 w 1906"/>
                <a:gd name="T194" fmla="+- 0 790 545"/>
                <a:gd name="T195" fmla="*/ 790 h 147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Lst>
              <a:rect l="0" t="0" r="r" b="b"/>
              <a:pathLst>
                <a:path w="1906" h="1472">
                  <a:moveTo>
                    <a:pt x="0" y="245"/>
                  </a:moveTo>
                  <a:lnTo>
                    <a:pt x="26" y="189"/>
                  </a:lnTo>
                  <a:lnTo>
                    <a:pt x="97" y="137"/>
                  </a:lnTo>
                  <a:lnTo>
                    <a:pt x="210" y="92"/>
                  </a:lnTo>
                  <a:lnTo>
                    <a:pt x="279" y="71"/>
                  </a:lnTo>
                  <a:lnTo>
                    <a:pt x="357" y="54"/>
                  </a:lnTo>
                  <a:lnTo>
                    <a:pt x="442" y="38"/>
                  </a:lnTo>
                  <a:lnTo>
                    <a:pt x="534" y="25"/>
                  </a:lnTo>
                  <a:lnTo>
                    <a:pt x="632" y="14"/>
                  </a:lnTo>
                  <a:lnTo>
                    <a:pt x="735" y="6"/>
                  </a:lnTo>
                  <a:lnTo>
                    <a:pt x="842" y="1"/>
                  </a:lnTo>
                  <a:lnTo>
                    <a:pt x="953" y="0"/>
                  </a:lnTo>
                  <a:lnTo>
                    <a:pt x="1064" y="1"/>
                  </a:lnTo>
                  <a:lnTo>
                    <a:pt x="1172" y="6"/>
                  </a:lnTo>
                  <a:lnTo>
                    <a:pt x="1275" y="14"/>
                  </a:lnTo>
                  <a:lnTo>
                    <a:pt x="1372" y="25"/>
                  </a:lnTo>
                  <a:lnTo>
                    <a:pt x="1464" y="38"/>
                  </a:lnTo>
                  <a:lnTo>
                    <a:pt x="1549" y="54"/>
                  </a:lnTo>
                  <a:lnTo>
                    <a:pt x="1627" y="71"/>
                  </a:lnTo>
                  <a:lnTo>
                    <a:pt x="1697" y="92"/>
                  </a:lnTo>
                  <a:lnTo>
                    <a:pt x="1758" y="113"/>
                  </a:lnTo>
                  <a:lnTo>
                    <a:pt x="1850" y="162"/>
                  </a:lnTo>
                  <a:lnTo>
                    <a:pt x="1900" y="216"/>
                  </a:lnTo>
                  <a:lnTo>
                    <a:pt x="1906" y="245"/>
                  </a:lnTo>
                  <a:lnTo>
                    <a:pt x="1906" y="1226"/>
                  </a:lnTo>
                  <a:lnTo>
                    <a:pt x="1881" y="1282"/>
                  </a:lnTo>
                  <a:lnTo>
                    <a:pt x="1809" y="1333"/>
                  </a:lnTo>
                  <a:lnTo>
                    <a:pt x="1697" y="1379"/>
                  </a:lnTo>
                  <a:lnTo>
                    <a:pt x="1627" y="1399"/>
                  </a:lnTo>
                  <a:lnTo>
                    <a:pt x="1549" y="1417"/>
                  </a:lnTo>
                  <a:lnTo>
                    <a:pt x="1464" y="1433"/>
                  </a:lnTo>
                  <a:lnTo>
                    <a:pt x="1372" y="1446"/>
                  </a:lnTo>
                  <a:lnTo>
                    <a:pt x="1275" y="1457"/>
                  </a:lnTo>
                  <a:lnTo>
                    <a:pt x="1172" y="1464"/>
                  </a:lnTo>
                  <a:lnTo>
                    <a:pt x="1064" y="1469"/>
                  </a:lnTo>
                  <a:lnTo>
                    <a:pt x="953" y="1471"/>
                  </a:lnTo>
                  <a:lnTo>
                    <a:pt x="842" y="1469"/>
                  </a:lnTo>
                  <a:lnTo>
                    <a:pt x="735" y="1464"/>
                  </a:lnTo>
                  <a:lnTo>
                    <a:pt x="632" y="1457"/>
                  </a:lnTo>
                  <a:lnTo>
                    <a:pt x="534" y="1446"/>
                  </a:lnTo>
                  <a:lnTo>
                    <a:pt x="442" y="1433"/>
                  </a:lnTo>
                  <a:lnTo>
                    <a:pt x="357" y="1417"/>
                  </a:lnTo>
                  <a:lnTo>
                    <a:pt x="279" y="1399"/>
                  </a:lnTo>
                  <a:lnTo>
                    <a:pt x="210" y="1379"/>
                  </a:lnTo>
                  <a:lnTo>
                    <a:pt x="149" y="1357"/>
                  </a:lnTo>
                  <a:lnTo>
                    <a:pt x="56" y="1308"/>
                  </a:lnTo>
                  <a:lnTo>
                    <a:pt x="7" y="1254"/>
                  </a:lnTo>
                  <a:lnTo>
                    <a:pt x="0" y="1226"/>
                  </a:lnTo>
                  <a:lnTo>
                    <a:pt x="0" y="245"/>
                  </a:lnTo>
                  <a:close/>
                </a:path>
              </a:pathLst>
            </a:custGeom>
            <a:noFill/>
            <a:ln w="9144">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cxnSp>
          <p:nvCxnSpPr>
            <p:cNvPr id="47" name="Line 18">
              <a:extLst>
                <a:ext uri="{FF2B5EF4-FFF2-40B4-BE49-F238E27FC236}">
                  <a16:creationId xmlns:a16="http://schemas.microsoft.com/office/drawing/2014/main" id="{4EEA8403-65E6-4A93-89DF-DF567A8205BC}"/>
                </a:ext>
              </a:extLst>
            </p:cNvPr>
            <p:cNvCxnSpPr/>
            <p:nvPr/>
          </p:nvCxnSpPr>
          <p:spPr bwMode="auto">
            <a:xfrm>
              <a:off x="7222" y="996"/>
              <a:ext cx="1680" cy="12"/>
            </a:xfrm>
            <a:prstGeom prst="line">
              <a:avLst/>
            </a:prstGeom>
            <a:noFill/>
            <a:ln w="9144">
              <a:solidFill>
                <a:srgbClr val="000000"/>
              </a:solidFill>
              <a:round/>
              <a:headEnd/>
              <a:tailEnd/>
            </a:ln>
            <a:extLst>
              <a:ext uri="{909E8E84-426E-40DD-AFC4-6F175D3DCCD1}">
                <a14:hiddenFill xmlns:a14="http://schemas.microsoft.com/office/drawing/2010/main">
                  <a:noFill/>
                </a14:hiddenFill>
              </a:ext>
            </a:extLst>
          </p:spPr>
        </p:cxnSp>
        <p:cxnSp>
          <p:nvCxnSpPr>
            <p:cNvPr id="48" name="Line 19">
              <a:extLst>
                <a:ext uri="{FF2B5EF4-FFF2-40B4-BE49-F238E27FC236}">
                  <a16:creationId xmlns:a16="http://schemas.microsoft.com/office/drawing/2014/main" id="{5E4F459B-9C75-47A1-AC84-C44EA00FA4CD}"/>
                </a:ext>
              </a:extLst>
            </p:cNvPr>
            <p:cNvCxnSpPr/>
            <p:nvPr/>
          </p:nvCxnSpPr>
          <p:spPr bwMode="auto">
            <a:xfrm>
              <a:off x="7306" y="1363"/>
              <a:ext cx="1579" cy="1"/>
            </a:xfrm>
            <a:prstGeom prst="line">
              <a:avLst/>
            </a:prstGeom>
            <a:noFill/>
            <a:ln w="9144">
              <a:solidFill>
                <a:srgbClr val="000000"/>
              </a:solidFill>
              <a:round/>
              <a:headEnd/>
              <a:tailEnd/>
            </a:ln>
            <a:extLst>
              <a:ext uri="{909E8E84-426E-40DD-AFC4-6F175D3DCCD1}">
                <a14:hiddenFill xmlns:a14="http://schemas.microsoft.com/office/drawing/2010/main">
                  <a:noFill/>
                </a14:hiddenFill>
              </a:ext>
            </a:extLst>
          </p:spPr>
        </p:cxnSp>
        <p:sp>
          <p:nvSpPr>
            <p:cNvPr id="49" name="Text Box 20">
              <a:extLst>
                <a:ext uri="{FF2B5EF4-FFF2-40B4-BE49-F238E27FC236}">
                  <a16:creationId xmlns:a16="http://schemas.microsoft.com/office/drawing/2014/main" id="{45585062-2AFC-4805-8A9C-E859412EC03D}"/>
                </a:ext>
              </a:extLst>
            </p:cNvPr>
            <p:cNvSpPr txBox="1">
              <a:spLocks noChangeArrowheads="1"/>
            </p:cNvSpPr>
            <p:nvPr/>
          </p:nvSpPr>
          <p:spPr bwMode="auto">
            <a:xfrm>
              <a:off x="3746" y="658"/>
              <a:ext cx="75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105"/>
                </a:lnSpc>
                <a:spcAft>
                  <a:spcPts val="1000"/>
                </a:spcAft>
              </a:pPr>
              <a:r>
                <a:rPr lang="en-IN" sz="1100">
                  <a:effectLst/>
                  <a:latin typeface="Calibri" panose="020F0502020204030204" pitchFamily="34" charset="0"/>
                  <a:ea typeface="Calibri" panose="020F0502020204030204" pitchFamily="34" charset="0"/>
                  <a:cs typeface="Times New Roman" panose="02020603050405020304" pitchFamily="18" charset="0"/>
                </a:rPr>
                <a:t>Request</a:t>
              </a:r>
            </a:p>
          </p:txBody>
        </p:sp>
        <p:sp>
          <p:nvSpPr>
            <p:cNvPr id="50" name="Text Box 21">
              <a:extLst>
                <a:ext uri="{FF2B5EF4-FFF2-40B4-BE49-F238E27FC236}">
                  <a16:creationId xmlns:a16="http://schemas.microsoft.com/office/drawing/2014/main" id="{284C707C-513C-4F3E-BCB5-01CB5DB6CBA1}"/>
                </a:ext>
              </a:extLst>
            </p:cNvPr>
            <p:cNvSpPr txBox="1">
              <a:spLocks noChangeArrowheads="1"/>
            </p:cNvSpPr>
            <p:nvPr/>
          </p:nvSpPr>
          <p:spPr bwMode="auto">
            <a:xfrm>
              <a:off x="7765" y="704"/>
              <a:ext cx="75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105"/>
                </a:lnSpc>
                <a:spcAft>
                  <a:spcPts val="1000"/>
                </a:spcAft>
              </a:pPr>
              <a:r>
                <a:rPr lang="en-IN" sz="1100">
                  <a:effectLst/>
                  <a:latin typeface="Calibri" panose="020F0502020204030204" pitchFamily="34" charset="0"/>
                  <a:ea typeface="Calibri" panose="020F0502020204030204" pitchFamily="34" charset="0"/>
                  <a:cs typeface="Times New Roman" panose="02020603050405020304" pitchFamily="18" charset="0"/>
                </a:rPr>
                <a:t>Request</a:t>
              </a:r>
            </a:p>
          </p:txBody>
        </p:sp>
        <p:sp>
          <p:nvSpPr>
            <p:cNvPr id="51" name="Text Box 22">
              <a:extLst>
                <a:ext uri="{FF2B5EF4-FFF2-40B4-BE49-F238E27FC236}">
                  <a16:creationId xmlns:a16="http://schemas.microsoft.com/office/drawing/2014/main" id="{CC568377-3A27-44D8-8AD7-4EE8FC2EAB75}"/>
                </a:ext>
              </a:extLst>
            </p:cNvPr>
            <p:cNvSpPr txBox="1">
              <a:spLocks noChangeArrowheads="1"/>
            </p:cNvSpPr>
            <p:nvPr/>
          </p:nvSpPr>
          <p:spPr bwMode="auto">
            <a:xfrm>
              <a:off x="1834" y="944"/>
              <a:ext cx="6786" cy="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R="11430" indent="50165">
                <a:lnSpc>
                  <a:spcPct val="62000"/>
                </a:lnSpc>
                <a:spcBef>
                  <a:spcPts val="145"/>
                </a:spcBef>
                <a:spcAft>
                  <a:spcPts val="1000"/>
                </a:spcAft>
                <a:tabLst>
                  <a:tab pos="2060575" algn="l"/>
                </a:tabLst>
              </a:pPr>
              <a:r>
                <a:rPr lang="en-IN" sz="1100">
                  <a:effectLst/>
                  <a:latin typeface="Calibri" panose="020F0502020204030204" pitchFamily="34" charset="0"/>
                  <a:ea typeface="Calibri" panose="020F0502020204030204" pitchFamily="34" charset="0"/>
                  <a:cs typeface="Times New Roman" panose="02020603050405020304" pitchFamily="18" charset="0"/>
                </a:rPr>
                <a:t>Admin</a:t>
              </a:r>
              <a:r>
                <a:rPr lang="en-IN" sz="1100" spc="-5">
                  <a:effectLst/>
                  <a:latin typeface="Calibri" panose="020F0502020204030204" pitchFamily="34" charset="0"/>
                  <a:ea typeface="Calibri" panose="020F0502020204030204" pitchFamily="34" charset="0"/>
                  <a:cs typeface="Times New Roman" panose="02020603050405020304" pitchFamily="18" charset="0"/>
                </a:rPr>
                <a:t> </a:t>
              </a:r>
              <a:r>
                <a:rPr lang="en-IN" sz="1100">
                  <a:effectLst/>
                  <a:latin typeface="Calibri" panose="020F0502020204030204" pitchFamily="34" charset="0"/>
                  <a:ea typeface="Calibri" panose="020F0502020204030204" pitchFamily="34" charset="0"/>
                  <a:cs typeface="Times New Roman" panose="02020603050405020304" pitchFamily="18" charset="0"/>
                </a:rPr>
                <a:t>/	  Customer </a:t>
              </a:r>
              <a:r>
                <a:rPr lang="en-IN" sz="1100" spc="-15">
                  <a:effectLst/>
                  <a:latin typeface="Calibri" panose="020F0502020204030204" pitchFamily="34" charset="0"/>
                  <a:ea typeface="Calibri" panose="020F0502020204030204" pitchFamily="34" charset="0"/>
                  <a:cs typeface="Times New Roman" panose="02020603050405020304" pitchFamily="18" charset="0"/>
                </a:rPr>
                <a:t>Billing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23">
              <a:extLst>
                <a:ext uri="{FF2B5EF4-FFF2-40B4-BE49-F238E27FC236}">
                  <a16:creationId xmlns:a16="http://schemas.microsoft.com/office/drawing/2014/main" id="{D7C0314E-F38B-4478-B9BD-93E91FB5E47A}"/>
                </a:ext>
              </a:extLst>
            </p:cNvPr>
            <p:cNvSpPr txBox="1">
              <a:spLocks noChangeArrowheads="1"/>
            </p:cNvSpPr>
            <p:nvPr/>
          </p:nvSpPr>
          <p:spPr bwMode="auto">
            <a:xfrm>
              <a:off x="3660" y="1472"/>
              <a:ext cx="87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105"/>
                </a:lnSpc>
                <a:spcAft>
                  <a:spcPts val="1000"/>
                </a:spcAft>
              </a:pPr>
              <a:r>
                <a:rPr lang="en-IN" sz="1100">
                  <a:effectLst/>
                  <a:latin typeface="Calibri" panose="020F0502020204030204" pitchFamily="34" charset="0"/>
                  <a:ea typeface="Calibri" panose="020F0502020204030204" pitchFamily="34" charset="0"/>
                  <a:cs typeface="Times New Roman" panose="02020603050405020304" pitchFamily="18" charset="0"/>
                </a:rPr>
                <a:t>Response</a:t>
              </a:r>
            </a:p>
          </p:txBody>
        </p:sp>
        <p:sp>
          <p:nvSpPr>
            <p:cNvPr id="53" name="Text Box 24">
              <a:extLst>
                <a:ext uri="{FF2B5EF4-FFF2-40B4-BE49-F238E27FC236}">
                  <a16:creationId xmlns:a16="http://schemas.microsoft.com/office/drawing/2014/main" id="{6B6CD789-230F-4D36-A22D-C5145C87F1F5}"/>
                </a:ext>
              </a:extLst>
            </p:cNvPr>
            <p:cNvSpPr txBox="1">
              <a:spLocks noChangeArrowheads="1"/>
            </p:cNvSpPr>
            <p:nvPr/>
          </p:nvSpPr>
          <p:spPr bwMode="auto">
            <a:xfrm>
              <a:off x="5633" y="1350"/>
              <a:ext cx="667"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105"/>
                </a:lnSpc>
                <a:spcAft>
                  <a:spcPts val="1000"/>
                </a:spcAft>
              </a:pPr>
              <a:r>
                <a:rPr lang="en-IN" sz="1100">
                  <a:effectLst/>
                  <a:latin typeface="Calibri" panose="020F0502020204030204" pitchFamily="34" charset="0"/>
                  <a:ea typeface="Calibri" panose="020F0502020204030204" pitchFamily="34" charset="0"/>
                  <a:cs typeface="Times New Roman" panose="02020603050405020304" pitchFamily="18" charset="0"/>
                </a:rPr>
                <a:t>System</a:t>
              </a:r>
            </a:p>
          </p:txBody>
        </p:sp>
        <p:sp>
          <p:nvSpPr>
            <p:cNvPr id="54" name="Text Box 25">
              <a:extLst>
                <a:ext uri="{FF2B5EF4-FFF2-40B4-BE49-F238E27FC236}">
                  <a16:creationId xmlns:a16="http://schemas.microsoft.com/office/drawing/2014/main" id="{DFE9BD7E-6647-4A14-AA28-3C2258CF6C5C}"/>
                </a:ext>
              </a:extLst>
            </p:cNvPr>
            <p:cNvSpPr txBox="1">
              <a:spLocks noChangeArrowheads="1"/>
            </p:cNvSpPr>
            <p:nvPr/>
          </p:nvSpPr>
          <p:spPr bwMode="auto">
            <a:xfrm>
              <a:off x="7741" y="1506"/>
              <a:ext cx="87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105"/>
                </a:lnSpc>
                <a:spcAft>
                  <a:spcPts val="1000"/>
                </a:spcAft>
              </a:pPr>
              <a:r>
                <a:rPr lang="en-IN" sz="1100">
                  <a:effectLst/>
                  <a:latin typeface="Calibri" panose="020F0502020204030204" pitchFamily="34" charset="0"/>
                  <a:ea typeface="Calibri" panose="020F0502020204030204" pitchFamily="34" charset="0"/>
                  <a:cs typeface="Times New Roman" panose="02020603050405020304" pitchFamily="18" charset="0"/>
                </a:rPr>
                <a:t>Response</a:t>
              </a:r>
            </a:p>
          </p:txBody>
        </p:sp>
        <p:sp>
          <p:nvSpPr>
            <p:cNvPr id="55" name="Text Box 26">
              <a:extLst>
                <a:ext uri="{FF2B5EF4-FFF2-40B4-BE49-F238E27FC236}">
                  <a16:creationId xmlns:a16="http://schemas.microsoft.com/office/drawing/2014/main" id="{258E076E-AD69-4A48-B350-5D85287FB672}"/>
                </a:ext>
              </a:extLst>
            </p:cNvPr>
            <p:cNvSpPr txBox="1">
              <a:spLocks noChangeArrowheads="1"/>
            </p:cNvSpPr>
            <p:nvPr/>
          </p:nvSpPr>
          <p:spPr bwMode="auto">
            <a:xfrm>
              <a:off x="9438" y="1342"/>
              <a:ext cx="857"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105"/>
                </a:lnSpc>
                <a:spcAft>
                  <a:spcPts val="1000"/>
                </a:spcAft>
              </a:pPr>
              <a:r>
                <a:rPr lang="en-IN" sz="1100">
                  <a:effectLst/>
                  <a:latin typeface="Calibri" panose="020F0502020204030204" pitchFamily="34" charset="0"/>
                  <a:ea typeface="Calibri" panose="020F0502020204030204" pitchFamily="34" charset="0"/>
                  <a:cs typeface="Times New Roman" panose="02020603050405020304" pitchFamily="18" charset="0"/>
                </a:rPr>
                <a:t>Database</a:t>
              </a:r>
            </a:p>
          </p:txBody>
        </p:sp>
      </p:grpSp>
      <p:sp>
        <p:nvSpPr>
          <p:cNvPr id="56" name="Text Box 51">
            <a:extLst>
              <a:ext uri="{FF2B5EF4-FFF2-40B4-BE49-F238E27FC236}">
                <a16:creationId xmlns:a16="http://schemas.microsoft.com/office/drawing/2014/main" id="{CDBA2D99-CEE9-4033-A96B-ABC0CE512974}"/>
              </a:ext>
            </a:extLst>
          </p:cNvPr>
          <p:cNvSpPr txBox="1">
            <a:spLocks noChangeArrowheads="1"/>
          </p:cNvSpPr>
          <p:nvPr/>
        </p:nvSpPr>
        <p:spPr bwMode="auto">
          <a:xfrm>
            <a:off x="3456317" y="-1905359"/>
            <a:ext cx="873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Text Box 55">
            <a:extLst>
              <a:ext uri="{FF2B5EF4-FFF2-40B4-BE49-F238E27FC236}">
                <a16:creationId xmlns:a16="http://schemas.microsoft.com/office/drawing/2014/main" id="{92E18437-BDAA-424B-8FF3-D19E63059623}"/>
              </a:ext>
            </a:extLst>
          </p:cNvPr>
          <p:cNvSpPr txBox="1">
            <a:spLocks noChangeArrowheads="1"/>
          </p:cNvSpPr>
          <p:nvPr/>
        </p:nvSpPr>
        <p:spPr bwMode="auto">
          <a:xfrm>
            <a:off x="3861130" y="-1960921"/>
            <a:ext cx="1836737" cy="292100"/>
          </a:xfrm>
          <a:prstGeom prst="rect">
            <a:avLst/>
          </a:prstGeom>
          <a:solidFill>
            <a:srgbClr val="FFFFFF"/>
          </a:solidFill>
          <a:ln w="6350">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1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Fig 4.2: DFD level 1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64">
            <a:extLst>
              <a:ext uri="{FF2B5EF4-FFF2-40B4-BE49-F238E27FC236}">
                <a16:creationId xmlns:a16="http://schemas.microsoft.com/office/drawing/2014/main" id="{86815BCF-C658-4AE8-A8C0-C333A216D4C9}"/>
              </a:ext>
            </a:extLst>
          </p:cNvPr>
          <p:cNvSpPr>
            <a:spLocks noChangeArrowheads="1"/>
          </p:cNvSpPr>
          <p:nvPr/>
        </p:nvSpPr>
        <p:spPr bwMode="auto">
          <a:xfrm>
            <a:off x="1627517" y="-295310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65">
            <a:extLst>
              <a:ext uri="{FF2B5EF4-FFF2-40B4-BE49-F238E27FC236}">
                <a16:creationId xmlns:a16="http://schemas.microsoft.com/office/drawing/2014/main" id="{08F770BD-218D-43DE-8EE6-51B65A3EFE20}"/>
              </a:ext>
            </a:extLst>
          </p:cNvPr>
          <p:cNvSpPr>
            <a:spLocks noChangeArrowheads="1"/>
          </p:cNvSpPr>
          <p:nvPr/>
        </p:nvSpPr>
        <p:spPr bwMode="auto">
          <a:xfrm>
            <a:off x="1627517" y="-24959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4.2 DFD Level 1</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73">
            <a:extLst>
              <a:ext uri="{FF2B5EF4-FFF2-40B4-BE49-F238E27FC236}">
                <a16:creationId xmlns:a16="http://schemas.microsoft.com/office/drawing/2014/main" id="{737B8E28-45E3-4FA4-B371-A295A828AF95}"/>
              </a:ext>
            </a:extLst>
          </p:cNvPr>
          <p:cNvSpPr>
            <a:spLocks noChangeArrowheads="1"/>
          </p:cNvSpPr>
          <p:nvPr/>
        </p:nvSpPr>
        <p:spPr bwMode="auto">
          <a:xfrm>
            <a:off x="1627517" y="-249590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1" name="Rectangle 75">
            <a:extLst>
              <a:ext uri="{FF2B5EF4-FFF2-40B4-BE49-F238E27FC236}">
                <a16:creationId xmlns:a16="http://schemas.microsoft.com/office/drawing/2014/main" id="{888203C1-662E-40BF-8912-2840F309D9E4}"/>
              </a:ext>
            </a:extLst>
          </p:cNvPr>
          <p:cNvSpPr>
            <a:spLocks noChangeArrowheads="1"/>
          </p:cNvSpPr>
          <p:nvPr/>
        </p:nvSpPr>
        <p:spPr bwMode="auto">
          <a:xfrm>
            <a:off x="2680030" y="-20387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3" name="TextBox 62">
            <a:extLst>
              <a:ext uri="{FF2B5EF4-FFF2-40B4-BE49-F238E27FC236}">
                <a16:creationId xmlns:a16="http://schemas.microsoft.com/office/drawing/2014/main" id="{B5076EF2-FB5C-4C74-A7D5-CC13DF99ED3C}"/>
              </a:ext>
            </a:extLst>
          </p:cNvPr>
          <p:cNvSpPr txBox="1"/>
          <p:nvPr/>
        </p:nvSpPr>
        <p:spPr>
          <a:xfrm>
            <a:off x="2638006" y="4290118"/>
            <a:ext cx="1878558" cy="307777"/>
          </a:xfrm>
          <a:prstGeom prst="rect">
            <a:avLst/>
          </a:prstGeom>
          <a:noFill/>
        </p:spPr>
        <p:txBody>
          <a:bodyPr wrap="square" rtlCol="0">
            <a:spAutoFit/>
          </a:bodyPr>
          <a:lstStyle/>
          <a:p>
            <a:r>
              <a:rPr lang="en-US" sz="1400" dirty="0">
                <a:solidFill>
                  <a:schemeClr val="bg1"/>
                </a:solidFill>
              </a:rPr>
              <a:t>Admin/ +</a:t>
            </a:r>
            <a:endParaRPr lang="en-IN" sz="1400" dirty="0">
              <a:solidFill>
                <a:schemeClr val="bg1"/>
              </a:solidFill>
            </a:endParaRPr>
          </a:p>
        </p:txBody>
      </p:sp>
      <p:sp>
        <p:nvSpPr>
          <p:cNvPr id="64" name="Rectangle 77">
            <a:extLst>
              <a:ext uri="{FF2B5EF4-FFF2-40B4-BE49-F238E27FC236}">
                <a16:creationId xmlns:a16="http://schemas.microsoft.com/office/drawing/2014/main" id="{32DBE6B3-67F6-4127-9509-7F5A03B9B87A}"/>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5" name="Text Box 51">
            <a:extLst>
              <a:ext uri="{FF2B5EF4-FFF2-40B4-BE49-F238E27FC236}">
                <a16:creationId xmlns:a16="http://schemas.microsoft.com/office/drawing/2014/main" id="{AB34DB41-11C3-4B68-8778-76F2696D7D40}"/>
              </a:ext>
            </a:extLst>
          </p:cNvPr>
          <p:cNvSpPr txBox="1">
            <a:spLocks noChangeArrowheads="1"/>
          </p:cNvSpPr>
          <p:nvPr/>
        </p:nvSpPr>
        <p:spPr bwMode="auto">
          <a:xfrm>
            <a:off x="1981200" y="1200150"/>
            <a:ext cx="873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6" name="Rectangle 78">
            <a:extLst>
              <a:ext uri="{FF2B5EF4-FFF2-40B4-BE49-F238E27FC236}">
                <a16:creationId xmlns:a16="http://schemas.microsoft.com/office/drawing/2014/main" id="{156BCD2F-928D-40B7-B486-2453496406BA}"/>
              </a:ext>
            </a:extLst>
          </p:cNvPr>
          <p:cNvSpPr>
            <a:spLocks noChangeArrowheads="1"/>
          </p:cNvSpPr>
          <p:nvPr/>
        </p:nvSpPr>
        <p:spPr bwMode="auto">
          <a:xfrm>
            <a:off x="184731" y="2936230"/>
            <a:ext cx="22236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742950" lvl="1" indent="-285750" defTabSz="914400" eaLnBrk="0" fontAlgn="base" hangingPunct="0">
              <a:spcBef>
                <a:spcPct val="0"/>
              </a:spcBef>
              <a:spcAft>
                <a:spcPct val="0"/>
              </a:spcAft>
              <a:buFont typeface="Arial" panose="020B0604020202020204" pitchFamily="34" charset="0"/>
              <a:buChar char="•"/>
            </a:pPr>
            <a:r>
              <a:rPr kumimoji="0" lang="en-US" altLang="en-US" b="1"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DFD Level 1</a:t>
            </a:r>
            <a:endParaRPr kumimoji="0" lang="en-US" altLang="en-US" b="1" i="1" u="none" strike="noStrike" cap="none" normalizeH="0" baseline="0" dirty="0">
              <a:ln>
                <a:noFill/>
              </a:ln>
              <a:solidFill>
                <a:schemeClr val="bg1"/>
              </a:solidFill>
              <a:effectLst/>
              <a:latin typeface="Arial" panose="020B0604020202020204" pitchFamily="34" charset="0"/>
            </a:endParaRPr>
          </a:p>
        </p:txBody>
      </p:sp>
      <p:sp>
        <p:nvSpPr>
          <p:cNvPr id="67" name="TextBox 66">
            <a:extLst>
              <a:ext uri="{FF2B5EF4-FFF2-40B4-BE49-F238E27FC236}">
                <a16:creationId xmlns:a16="http://schemas.microsoft.com/office/drawing/2014/main" id="{22ABDC5E-596B-4084-9C72-36DDA9780C9F}"/>
              </a:ext>
            </a:extLst>
          </p:cNvPr>
          <p:cNvSpPr txBox="1"/>
          <p:nvPr/>
        </p:nvSpPr>
        <p:spPr>
          <a:xfrm flipH="1">
            <a:off x="4671431" y="5393966"/>
            <a:ext cx="1923691" cy="369332"/>
          </a:xfrm>
          <a:prstGeom prst="rect">
            <a:avLst/>
          </a:prstGeom>
          <a:noFill/>
        </p:spPr>
        <p:txBody>
          <a:bodyPr wrap="square" rtlCol="0">
            <a:spAutoFit/>
          </a:bodyPr>
          <a:lstStyle/>
          <a:p>
            <a:r>
              <a:rPr lang="en-US" dirty="0">
                <a:solidFill>
                  <a:schemeClr val="accent6"/>
                </a:solidFill>
              </a:rPr>
              <a:t>DFD LEVEL 1</a:t>
            </a:r>
            <a:endParaRPr lang="en-IN" dirty="0">
              <a:solidFill>
                <a:schemeClr val="accent6"/>
              </a:solidFill>
            </a:endParaRPr>
          </a:p>
        </p:txBody>
      </p:sp>
    </p:spTree>
    <p:extLst>
      <p:ext uri="{BB962C8B-B14F-4D97-AF65-F5344CB8AC3E}">
        <p14:creationId xmlns:p14="http://schemas.microsoft.com/office/powerpoint/2010/main" val="49678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C3A49F-A9E4-4475-AB14-87CC145CB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45761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FD830-7F1B-4EEB-909F-8E7BD6867CCA}"/>
              </a:ext>
            </a:extLst>
          </p:cNvPr>
          <p:cNvSpPr>
            <a:spLocks noGrp="1"/>
          </p:cNvSpPr>
          <p:nvPr>
            <p:ph type="ctrTitle"/>
          </p:nvPr>
        </p:nvSpPr>
        <p:spPr>
          <a:xfrm>
            <a:off x="1338553" y="617988"/>
            <a:ext cx="8661124" cy="897623"/>
          </a:xfrm>
        </p:spPr>
        <p:txBody>
          <a:bodyPr>
            <a:normAutofit/>
          </a:bodyPr>
          <a:lstStyle/>
          <a:p>
            <a:pPr algn="ctr"/>
            <a:r>
              <a:rPr lang="en-US" sz="3200" dirty="0">
                <a:solidFill>
                  <a:schemeClr val="bg1"/>
                </a:solidFill>
              </a:rPr>
              <a:t>CUSTOMER BILLING HOME PAGE</a:t>
            </a:r>
            <a:endParaRPr lang="en-IN" sz="3200" dirty="0">
              <a:solidFill>
                <a:schemeClr val="bg1"/>
              </a:solidFill>
            </a:endParaRPr>
          </a:p>
        </p:txBody>
      </p:sp>
      <p:sp>
        <p:nvSpPr>
          <p:cNvPr id="3" name="Subtitle 2">
            <a:extLst>
              <a:ext uri="{FF2B5EF4-FFF2-40B4-BE49-F238E27FC236}">
                <a16:creationId xmlns:a16="http://schemas.microsoft.com/office/drawing/2014/main" id="{DA68CB13-C877-4ACD-BB3D-817DA6E5CE60}"/>
              </a:ext>
            </a:extLst>
          </p:cNvPr>
          <p:cNvSpPr>
            <a:spLocks noGrp="1"/>
          </p:cNvSpPr>
          <p:nvPr>
            <p:ph type="subTitle" idx="1"/>
          </p:nvPr>
        </p:nvSpPr>
        <p:spPr>
          <a:xfrm>
            <a:off x="684212" y="2365695"/>
            <a:ext cx="6400800" cy="3425505"/>
          </a:xfrm>
        </p:spPr>
        <p:txBody>
          <a:bodyPr>
            <a:normAutofit fontScale="77500" lnSpcReduction="20000"/>
          </a:bodyPr>
          <a:lstStyle/>
          <a:p>
            <a:pPr marL="342900" indent="-342900">
              <a:buFont typeface="Arial" panose="020B0604020202020204" pitchFamily="34" charset="0"/>
              <a:buChar char="•"/>
            </a:pPr>
            <a:r>
              <a:rPr lang="en-US" sz="2300" b="1" dirty="0"/>
              <a:t>The Home Page Content following fields:</a:t>
            </a:r>
          </a:p>
          <a:p>
            <a:pPr marL="342900" indent="-342900">
              <a:buFont typeface="Arial" panose="020B0604020202020204" pitchFamily="34" charset="0"/>
              <a:buChar char="•"/>
            </a:pPr>
            <a:r>
              <a:rPr lang="en-US" dirty="0"/>
              <a:t>Customer id </a:t>
            </a:r>
          </a:p>
          <a:p>
            <a:pPr marL="342900" indent="-342900">
              <a:buFont typeface="Arial" panose="020B0604020202020204" pitchFamily="34" charset="0"/>
              <a:buChar char="•"/>
            </a:pPr>
            <a:r>
              <a:rPr lang="en-US" dirty="0"/>
              <a:t>Name</a:t>
            </a:r>
          </a:p>
          <a:p>
            <a:pPr marL="342900" indent="-342900">
              <a:buFont typeface="Arial" panose="020B0604020202020204" pitchFamily="34" charset="0"/>
              <a:buChar char="•"/>
            </a:pPr>
            <a:r>
              <a:rPr lang="en-US" dirty="0"/>
              <a:t>Contact Number</a:t>
            </a:r>
          </a:p>
          <a:p>
            <a:pPr marL="342900" indent="-342900">
              <a:buFont typeface="Arial" panose="020B0604020202020204" pitchFamily="34" charset="0"/>
              <a:buChar char="•"/>
            </a:pPr>
            <a:r>
              <a:rPr lang="en-US" dirty="0"/>
              <a:t>Grocery, oil, vegetable &amp; cold drinks</a:t>
            </a:r>
          </a:p>
          <a:p>
            <a:pPr marL="342900" indent="-342900">
              <a:buFont typeface="Arial" panose="020B0604020202020204" pitchFamily="34" charset="0"/>
              <a:buChar char="•"/>
            </a:pPr>
            <a:r>
              <a:rPr lang="en-US" dirty="0"/>
              <a:t> </a:t>
            </a:r>
            <a:r>
              <a:rPr lang="en-US" sz="2300" b="1" dirty="0"/>
              <a:t>The Home Page Buttons:</a:t>
            </a:r>
          </a:p>
          <a:p>
            <a:pPr marL="342900" indent="-342900">
              <a:buFont typeface="Arial" panose="020B0604020202020204" pitchFamily="34" charset="0"/>
              <a:buChar char="•"/>
            </a:pPr>
            <a:r>
              <a:rPr lang="en-US" dirty="0"/>
              <a:t>Submit </a:t>
            </a:r>
          </a:p>
          <a:p>
            <a:pPr marL="342900" indent="-342900">
              <a:buFont typeface="Arial" panose="020B0604020202020204" pitchFamily="34" charset="0"/>
              <a:buChar char="•"/>
            </a:pPr>
            <a:r>
              <a:rPr lang="en-US" dirty="0"/>
              <a:t>Reset</a:t>
            </a:r>
          </a:p>
          <a:p>
            <a:pPr marL="342900" indent="-342900">
              <a:buFont typeface="Arial" panose="020B0604020202020204" pitchFamily="34" charset="0"/>
              <a:buChar char="•"/>
            </a:pPr>
            <a:r>
              <a:rPr lang="en-US" dirty="0"/>
              <a:t>Exit</a:t>
            </a:r>
          </a:p>
          <a:p>
            <a:pPr marL="342900" indent="-342900">
              <a:buFont typeface="Arial" panose="020B0604020202020204" pitchFamily="34" charset="0"/>
              <a:buChar char="•"/>
            </a:pPr>
            <a:r>
              <a:rPr lang="en-US" dirty="0"/>
              <a:t>Next</a:t>
            </a: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504177387"/>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165</TotalTime>
  <Words>664</Words>
  <Application>Microsoft Office PowerPoint</Application>
  <PresentationFormat>Widescreen</PresentationFormat>
  <Paragraphs>120</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Cambria</vt:lpstr>
      <vt:lpstr>Century Gothic</vt:lpstr>
      <vt:lpstr>Times New Roman</vt:lpstr>
      <vt:lpstr>Wingdings</vt:lpstr>
      <vt:lpstr>Wingdings 3</vt:lpstr>
      <vt:lpstr>Slice</vt:lpstr>
      <vt:lpstr>PowerPoint Presentation</vt:lpstr>
      <vt:lpstr>CUSTOMER BILLING SYSTEM</vt:lpstr>
      <vt:lpstr>PowerPoint Presentation</vt:lpstr>
      <vt:lpstr>PowerPoint Presentation</vt:lpstr>
      <vt:lpstr>PowerPoint Presentation</vt:lpstr>
      <vt:lpstr>PowerPoint Presentation</vt:lpstr>
      <vt:lpstr>PowerPoint Presentation</vt:lpstr>
      <vt:lpstr>PowerPoint Presentation</vt:lpstr>
      <vt:lpstr>CUSTOMER BILLING HOME PAGE</vt:lpstr>
      <vt:lpstr>PowerPoint Presentation</vt:lpstr>
      <vt:lpstr>PowerPoint Presentation</vt:lpstr>
      <vt:lpstr>Submit entry</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Keshri Kishor</dc:creator>
  <cp:lastModifiedBy>Keshri Kishor</cp:lastModifiedBy>
  <cp:revision>25</cp:revision>
  <dcterms:created xsi:type="dcterms:W3CDTF">2021-01-06T17:04:31Z</dcterms:created>
  <dcterms:modified xsi:type="dcterms:W3CDTF">2021-01-06T19:54:22Z</dcterms:modified>
</cp:coreProperties>
</file>